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8" r:id="rId4"/>
    <p:sldId id="269" r:id="rId5"/>
    <p:sldId id="270" r:id="rId6"/>
    <p:sldId id="295" r:id="rId7"/>
    <p:sldId id="296" r:id="rId8"/>
    <p:sldId id="288" r:id="rId9"/>
    <p:sldId id="290" r:id="rId10"/>
    <p:sldId id="291" r:id="rId11"/>
    <p:sldId id="276" r:id="rId12"/>
    <p:sldId id="293" r:id="rId13"/>
    <p:sldId id="294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98" r:id="rId22"/>
    <p:sldId id="29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F96"/>
    <a:srgbClr val="00C7D5"/>
    <a:srgbClr val="E008E2"/>
    <a:srgbClr val="0058E0"/>
    <a:srgbClr val="8F55C4"/>
    <a:srgbClr val="BDC74A"/>
    <a:srgbClr val="FFC21C"/>
    <a:srgbClr val="495AA8"/>
    <a:srgbClr val="1D3AB8"/>
    <a:srgbClr val="BEC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5332" autoAdjust="0"/>
  </p:normalViewPr>
  <p:slideViewPr>
    <p:cSldViewPr snapToGrid="0" snapToObjects="1">
      <p:cViewPr varScale="1">
        <p:scale>
          <a:sx n="88" d="100"/>
          <a:sy n="88" d="100"/>
        </p:scale>
        <p:origin x="749" y="77"/>
      </p:cViewPr>
      <p:guideLst>
        <p:guide orient="horz" pos="2659"/>
        <p:guide pos="3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FDAD3-EA1A-2F4F-9A14-0A25AD460FA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FD791-39AC-9944-BDB2-51490F40A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9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53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4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35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27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12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76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24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29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4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88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72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58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6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7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0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8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2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7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91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791-39AC-9944-BDB2-51490F40AD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6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78953-BF1F-3A4C-8597-F38114732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021AC4-6B80-464D-A116-15BB59E88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96847-8FC5-7A42-B2C2-DDAF2A2C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AE265-E0B6-1D45-9711-C3B1B35F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655F1-81E5-1449-88B3-E0EBEAB6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0F9C6-2819-294B-BE9F-1DD1225F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844729-D423-BD47-8BB6-6D9ED9A5D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14863-2476-114B-80AF-F1675946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316A1-6F2B-EB40-B3E6-37F03272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4C975-7DCE-774E-A9F8-DBDF541D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44ED23-E796-D148-8F90-E4BCEA9E3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584E56-7639-9A41-B8BF-6DC47BE1D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7F9BB-251D-9E40-A1E8-6CED567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166B2-17B4-5749-80D6-6FC72272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3BAB43-493B-0540-8366-2A528BD9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2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7385-CE70-844B-BC15-A93F2C93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1F1BC-007A-D841-9107-05E2CB05F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46884-6E1C-004A-9D0D-6A26161C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A90FB-11B4-3844-BCFF-6C38DB78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E858F-971B-E744-AF65-6B1C2010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A6510-9030-364D-A903-13D6AC91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4158A2-FFC4-BC40-B4A4-25A8A34B2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BFD2E-24EA-B543-A7B8-2CEE67C7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46E9A-235D-454D-B82C-9EB27C2B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4677EB-5773-5249-B3C8-C7EF96C5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CA509-9197-0E48-B656-B27D4887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20BA7F-0858-6C46-9BEE-408224E5E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C8F137-A511-F444-9254-864B95813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2C229F-CCAE-F045-A6A8-CF6703A9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3B8E5F-4BBD-3845-9816-A8539F9E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C40B41-5884-BB44-A713-B4DFF4AC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097D-E59C-4B42-81F5-E6B7E386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7B1753-EA89-514C-83F9-A8154B25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A14964-1CA9-154A-9420-F6049CE4F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822E62-C1BC-0340-B7FD-54AC84E99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5A04F7-5B08-C640-867B-66AB615C1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176BB0-435A-0B4E-B1B0-B59DEB8A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04B3A-9F59-524C-9688-AF85F6D2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D1E4EB-EA91-7B46-BE8E-FA78E305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97105-4549-E643-9C1E-1304E0B2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F67D9D-765B-5143-BF75-B4EC5355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623BF8-307C-E04B-AF77-5E08B50B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C5C9A2-A6AB-5E41-B399-DDF8D8CC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E48DA5-BF5E-8042-8CD7-45202832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D572A2-23E6-6340-8809-F0A895D7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44AF15-967F-B741-B2CE-BFE77757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386E1-598D-344F-A238-D9964F36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CDDD2-66FC-1C4C-A772-9147D1980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82FCE2-8153-4647-B313-DDFB85FC2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72EC5-1BAF-F94B-9961-EC96A4DD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660548-9AC5-954E-83A9-53C09766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28034-52B5-FC4A-9815-72C09AB5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3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4E32B-43FF-274E-B3AA-C79303BB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3F52DF-270C-EA40-8FF5-6EE8DB813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C32433-37C9-7442-8E79-BC74C88B1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BE16-7DB3-6F42-9A36-9274476A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86557C-9E3F-C64C-B73E-DFF3DA94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E8F79-45A2-C441-81FD-9B66C3A9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6A0E4-96CF-7742-B027-6C90091A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40535A-C1D7-EC4D-BA0D-39BD09C6E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1699A-DD8A-0C4A-AC5D-06E4D272E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FBC6-53C2-E543-BA9B-F90A8AD8B01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67E16-D0D8-904B-8876-09C7BA4A7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AA7972-7C58-A44C-9866-FEC0A5505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E2CE-1728-544B-9EE1-7B77A29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2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5" r="8783"/>
          <a:stretch/>
        </p:blipFill>
        <p:spPr>
          <a:xfrm>
            <a:off x="-1" y="0"/>
            <a:ext cx="7583769" cy="6858000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38D0719-8D56-814E-B598-30EB6D35C1DA}"/>
              </a:ext>
            </a:extLst>
          </p:cNvPr>
          <p:cNvSpPr/>
          <p:nvPr/>
        </p:nvSpPr>
        <p:spPr>
          <a:xfrm>
            <a:off x="9753525" y="4774707"/>
            <a:ext cx="1520970" cy="119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E06BDA9-2414-C34C-9273-DB5D02C5F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00" y="2462309"/>
            <a:ext cx="7103533" cy="9779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9A2604-3670-3B46-9F58-3B8E4DF28549}"/>
              </a:ext>
            </a:extLst>
          </p:cNvPr>
          <p:cNvSpPr txBox="1"/>
          <p:nvPr/>
        </p:nvSpPr>
        <p:spPr>
          <a:xfrm>
            <a:off x="5335007" y="2628093"/>
            <a:ext cx="6773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Юридические вопросы по трудоустройству людей с инвалидностью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444A97-FB16-FE47-9662-40DD8B6D7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076931-D2EB-3546-8E97-45D9BDFEB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5FC10F-52D5-BE44-9574-AEAF841DDEFA}"/>
              </a:ext>
            </a:extLst>
          </p:cNvPr>
          <p:cNvSpPr txBox="1"/>
          <p:nvPr/>
        </p:nvSpPr>
        <p:spPr>
          <a:xfrm>
            <a:off x="8979124" y="6079575"/>
            <a:ext cx="306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D4F96"/>
                </a:solidFill>
              </a:rPr>
              <a:t>Региональная общественная организация людей с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4713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-278674" y="581324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5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Трудовая деятельность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1208691" y="2190237"/>
            <a:ext cx="8831058" cy="4084493"/>
            <a:chOff x="636589" y="1562519"/>
            <a:chExt cx="7897525" cy="3407026"/>
          </a:xfrm>
        </p:grpSpPr>
        <p:cxnSp>
          <p:nvCxnSpPr>
            <p:cNvPr id="8" name="Straight Connector 6"/>
            <p:cNvCxnSpPr/>
            <p:nvPr/>
          </p:nvCxnSpPr>
          <p:spPr>
            <a:xfrm>
              <a:off x="636589" y="3028950"/>
              <a:ext cx="3465576" cy="0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218341" y="1597249"/>
              <a:ext cx="3189242" cy="449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Степень ограничения </a:t>
              </a:r>
              <a:r>
                <a:rPr lang="ru-RU" sz="1600" b="1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способности </a:t>
              </a: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к трудовой деятельности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2285" y="2234709"/>
              <a:ext cx="2859880" cy="1318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ru-RU" sz="12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Третья</a:t>
              </a:r>
              <a:endParaRPr lang="en-US" sz="1200" dirty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44759" y="3269322"/>
              <a:ext cx="2859880" cy="299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Изменения в стандартном трудовом договоре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44759" y="3762015"/>
              <a:ext cx="2859880" cy="1207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500"/>
                </a:spcAft>
              </a:pPr>
              <a:r>
                <a:rPr lang="ru-RU" sz="12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Заменить слова обеспечить «обычные условия труда» на «специальные условия труда». </a:t>
              </a:r>
              <a:endParaRPr lang="ru-RU" sz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  <a:p>
              <a:pPr>
                <a:lnSpc>
                  <a:spcPct val="115000"/>
                </a:lnSpc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Обозначить </a:t>
              </a:r>
              <a:r>
                <a:rPr lang="ru-RU" sz="12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в специальных условиях труда, что работа выполняется со значительной помощью других лиц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34600" y="1597249"/>
              <a:ext cx="3467259" cy="1497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smtClean="0">
                  <a:solidFill>
                    <a:schemeClr val="tx2"/>
                  </a:solidFill>
                  <a:latin typeface="Lato" panose="020F0502020204030203" pitchFamily="34" charset="0"/>
                  <a:ea typeface="Roboto" panose="02000000000000000000" pitchFamily="2" charset="0"/>
                </a:rPr>
                <a:t> </a:t>
              </a: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Рабочее место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6857" y="2235041"/>
              <a:ext cx="3467257" cy="6761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500"/>
                </a:spcAft>
              </a:pPr>
              <a:r>
                <a:rPr lang="ru-RU" sz="12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Обычное рабочее место со специальными условиями труда</a:t>
              </a:r>
            </a:p>
            <a:p>
              <a:pPr>
                <a:lnSpc>
                  <a:spcPct val="115000"/>
                </a:lnSpc>
                <a:spcAft>
                  <a:spcPts val="1500"/>
                </a:spcAft>
              </a:pPr>
              <a:r>
                <a:rPr lang="ru-RU" sz="12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Специальное рабочее место</a:t>
              </a:r>
            </a:p>
          </p:txBody>
        </p:sp>
        <p:cxnSp>
          <p:nvCxnSpPr>
            <p:cNvPr id="40" name="Straight Connector 85"/>
            <p:cNvCxnSpPr/>
            <p:nvPr/>
          </p:nvCxnSpPr>
          <p:spPr>
            <a:xfrm>
              <a:off x="5068538" y="3028950"/>
              <a:ext cx="3465576" cy="0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6"/>
            <p:cNvCxnSpPr/>
            <p:nvPr/>
          </p:nvCxnSpPr>
          <p:spPr>
            <a:xfrm>
              <a:off x="4569620" y="3328988"/>
              <a:ext cx="0" cy="1185862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8"/>
            <p:cNvCxnSpPr/>
            <p:nvPr/>
          </p:nvCxnSpPr>
          <p:spPr>
            <a:xfrm>
              <a:off x="4569620" y="1562519"/>
              <a:ext cx="0" cy="1185862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126571" y="4759608"/>
            <a:ext cx="4213265" cy="1660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1200" dirty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rPr>
              <a:t>На практике данную степень ставят людям с серьезным нарушением опорно-двигательного аппарата или незрячим. </a:t>
            </a:r>
            <a:endParaRPr lang="ru-RU" sz="1200" dirty="0" smtClean="0">
              <a:solidFill>
                <a:schemeClr val="tx2"/>
              </a:solidFill>
              <a:latin typeface="Century Gothic" panose="020B0502020202020204" pitchFamily="34" charset="0"/>
              <a:ea typeface="Roboto light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rPr>
              <a:t>Можно </a:t>
            </a:r>
            <a:r>
              <a:rPr lang="ru-RU" sz="1200" dirty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rPr>
              <a:t>принять человека на дистанционную работу, либо прописать в трудовом договоре - какую помощь он будет получать от других лиц на рабочем месте на территории работодателя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26571" y="4207860"/>
            <a:ext cx="36966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Практика</a:t>
            </a:r>
            <a:endParaRPr lang="ru-RU" sz="1600" b="1" dirty="0">
              <a:solidFill>
                <a:schemeClr val="tx2"/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27" name="Freeform 75"/>
          <p:cNvSpPr>
            <a:spLocks noChangeArrowheads="1"/>
          </p:cNvSpPr>
          <p:nvPr/>
        </p:nvSpPr>
        <p:spPr bwMode="auto">
          <a:xfrm>
            <a:off x="10522837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76"/>
          <p:cNvSpPr>
            <a:spLocks noChangeArrowheads="1"/>
          </p:cNvSpPr>
          <p:nvPr/>
        </p:nvSpPr>
        <p:spPr bwMode="auto">
          <a:xfrm>
            <a:off x="10700838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77"/>
          <p:cNvSpPr>
            <a:spLocks noChangeArrowheads="1"/>
          </p:cNvSpPr>
          <p:nvPr/>
        </p:nvSpPr>
        <p:spPr bwMode="auto">
          <a:xfrm>
            <a:off x="10878839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 79"/>
          <p:cNvSpPr>
            <a:spLocks noChangeArrowheads="1"/>
          </p:cNvSpPr>
          <p:nvPr/>
        </p:nvSpPr>
        <p:spPr bwMode="auto">
          <a:xfrm>
            <a:off x="11056840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81"/>
          <p:cNvSpPr>
            <a:spLocks noChangeArrowheads="1"/>
          </p:cNvSpPr>
          <p:nvPr/>
        </p:nvSpPr>
        <p:spPr bwMode="auto">
          <a:xfrm>
            <a:off x="11234841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Freeform 82"/>
          <p:cNvSpPr>
            <a:spLocks noChangeArrowheads="1"/>
          </p:cNvSpPr>
          <p:nvPr/>
        </p:nvSpPr>
        <p:spPr bwMode="auto">
          <a:xfrm>
            <a:off x="11412842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Freeform 83"/>
          <p:cNvSpPr>
            <a:spLocks noChangeArrowheads="1"/>
          </p:cNvSpPr>
          <p:nvPr/>
        </p:nvSpPr>
        <p:spPr bwMode="auto">
          <a:xfrm>
            <a:off x="11590843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reeform 87"/>
          <p:cNvSpPr>
            <a:spLocks noChangeArrowheads="1"/>
          </p:cNvSpPr>
          <p:nvPr/>
        </p:nvSpPr>
        <p:spPr bwMode="auto">
          <a:xfrm>
            <a:off x="11768844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 что обратить внимание </a:t>
            </a:r>
            <a:endParaRPr lang="ru-RU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законодательной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базе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6737912" y="1681339"/>
            <a:ext cx="3461621" cy="4596910"/>
            <a:chOff x="4709160" y="1673120"/>
            <a:chExt cx="1737360" cy="2336904"/>
          </a:xfrm>
        </p:grpSpPr>
        <p:sp>
          <p:nvSpPr>
            <p:cNvPr id="9" name="Rectangle 33"/>
            <p:cNvSpPr/>
            <p:nvPr/>
          </p:nvSpPr>
          <p:spPr>
            <a:xfrm>
              <a:off x="4709160" y="1943099"/>
              <a:ext cx="1737360" cy="2066925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4934902" y="1673120"/>
              <a:ext cx="1285875" cy="143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spcAft>
                  <a:spcPts val="1500"/>
                </a:spcAft>
              </a:pPr>
              <a:r>
                <a:rPr lang="ru-RU" sz="1600" b="1" dirty="0">
                  <a:latin typeface="Century Gothic" panose="020B0502020202020204" pitchFamily="34" charset="0"/>
                </a:rPr>
                <a:t>Основные моменты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775988" y="2923307"/>
              <a:ext cx="1670532" cy="1036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15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Используется понятие «необходимые условия труда», а не «специальные условия труда</a:t>
              </a:r>
              <a:r>
                <a:rPr lang="ru-RU" sz="1200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». </a:t>
              </a:r>
            </a:p>
            <a:p>
              <a:pPr defTabSz="914400">
                <a:spcAft>
                  <a:spcPts val="1500"/>
                </a:spcAft>
              </a:pPr>
              <a:r>
                <a:rPr lang="ru-RU" sz="1200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Инвалидам</a:t>
              </a: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, занятым в организациях независимо от организационно-правовых форм и форм собственности, создаются необходимые условия труда в соответствии с индивидуальной программой реабилитации или </a:t>
              </a:r>
              <a:r>
                <a:rPr lang="ru-RU" sz="120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абилитации</a:t>
              </a: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инвалида.</a:t>
              </a:r>
            </a:p>
          </p:txBody>
        </p:sp>
        <p:sp>
          <p:nvSpPr>
            <p:cNvPr id="12" name="Oval 26"/>
            <p:cNvSpPr/>
            <p:nvPr/>
          </p:nvSpPr>
          <p:spPr>
            <a:xfrm>
              <a:off x="5170288" y="2009459"/>
              <a:ext cx="815102" cy="8250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5395484" y="2339675"/>
              <a:ext cx="365872" cy="205644"/>
            </a:xfrm>
            <a:custGeom>
              <a:avLst/>
              <a:gdLst>
                <a:gd name="T0" fmla="*/ 1369 w 1369"/>
                <a:gd name="T1" fmla="*/ 383 h 767"/>
                <a:gd name="T2" fmla="*/ 684 w 1369"/>
                <a:gd name="T3" fmla="*/ 767 h 767"/>
                <a:gd name="T4" fmla="*/ 0 w 1369"/>
                <a:gd name="T5" fmla="*/ 383 h 767"/>
                <a:gd name="T6" fmla="*/ 684 w 1369"/>
                <a:gd name="T7" fmla="*/ 0 h 767"/>
                <a:gd name="T8" fmla="*/ 1369 w 1369"/>
                <a:gd name="T9" fmla="*/ 383 h 767"/>
                <a:gd name="T10" fmla="*/ 988 w 1369"/>
                <a:gd name="T11" fmla="*/ 383 h 767"/>
                <a:gd name="T12" fmla="*/ 684 w 1369"/>
                <a:gd name="T13" fmla="*/ 88 h 767"/>
                <a:gd name="T14" fmla="*/ 377 w 1369"/>
                <a:gd name="T15" fmla="*/ 383 h 767"/>
                <a:gd name="T16" fmla="*/ 684 w 1369"/>
                <a:gd name="T17" fmla="*/ 679 h 767"/>
                <a:gd name="T18" fmla="*/ 988 w 1369"/>
                <a:gd name="T19" fmla="*/ 383 h 767"/>
                <a:gd name="T20" fmla="*/ 835 w 1369"/>
                <a:gd name="T21" fmla="*/ 383 h 767"/>
                <a:gd name="T22" fmla="*/ 684 w 1369"/>
                <a:gd name="T23" fmla="*/ 531 h 767"/>
                <a:gd name="T24" fmla="*/ 531 w 1369"/>
                <a:gd name="T25" fmla="*/ 383 h 767"/>
                <a:gd name="T26" fmla="*/ 684 w 1369"/>
                <a:gd name="T27" fmla="*/ 236 h 767"/>
                <a:gd name="T28" fmla="*/ 684 w 1369"/>
                <a:gd name="T29" fmla="*/ 383 h 767"/>
                <a:gd name="T30" fmla="*/ 835 w 1369"/>
                <a:gd name="T31" fmla="*/ 383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9" h="767">
                  <a:moveTo>
                    <a:pt x="1369" y="383"/>
                  </a:moveTo>
                  <a:cubicBezTo>
                    <a:pt x="1369" y="435"/>
                    <a:pt x="1133" y="767"/>
                    <a:pt x="684" y="767"/>
                  </a:cubicBezTo>
                  <a:cubicBezTo>
                    <a:pt x="235" y="767"/>
                    <a:pt x="0" y="435"/>
                    <a:pt x="0" y="383"/>
                  </a:cubicBezTo>
                  <a:cubicBezTo>
                    <a:pt x="0" y="331"/>
                    <a:pt x="235" y="0"/>
                    <a:pt x="684" y="0"/>
                  </a:cubicBezTo>
                  <a:cubicBezTo>
                    <a:pt x="1133" y="0"/>
                    <a:pt x="1369" y="331"/>
                    <a:pt x="1369" y="383"/>
                  </a:cubicBezTo>
                  <a:close/>
                  <a:moveTo>
                    <a:pt x="988" y="383"/>
                  </a:moveTo>
                  <a:cubicBezTo>
                    <a:pt x="988" y="222"/>
                    <a:pt x="851" y="88"/>
                    <a:pt x="684" y="88"/>
                  </a:cubicBezTo>
                  <a:cubicBezTo>
                    <a:pt x="514" y="88"/>
                    <a:pt x="377" y="222"/>
                    <a:pt x="377" y="383"/>
                  </a:cubicBezTo>
                  <a:cubicBezTo>
                    <a:pt x="377" y="548"/>
                    <a:pt x="514" y="679"/>
                    <a:pt x="684" y="679"/>
                  </a:cubicBezTo>
                  <a:cubicBezTo>
                    <a:pt x="851" y="679"/>
                    <a:pt x="988" y="548"/>
                    <a:pt x="988" y="383"/>
                  </a:cubicBezTo>
                  <a:close/>
                  <a:moveTo>
                    <a:pt x="835" y="383"/>
                  </a:moveTo>
                  <a:cubicBezTo>
                    <a:pt x="835" y="466"/>
                    <a:pt x="766" y="531"/>
                    <a:pt x="684" y="531"/>
                  </a:cubicBezTo>
                  <a:cubicBezTo>
                    <a:pt x="599" y="531"/>
                    <a:pt x="531" y="466"/>
                    <a:pt x="531" y="383"/>
                  </a:cubicBezTo>
                  <a:cubicBezTo>
                    <a:pt x="531" y="301"/>
                    <a:pt x="599" y="236"/>
                    <a:pt x="684" y="236"/>
                  </a:cubicBezTo>
                  <a:cubicBezTo>
                    <a:pt x="728" y="236"/>
                    <a:pt x="654" y="353"/>
                    <a:pt x="684" y="383"/>
                  </a:cubicBezTo>
                  <a:cubicBezTo>
                    <a:pt x="706" y="411"/>
                    <a:pt x="835" y="345"/>
                    <a:pt x="835" y="3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1499885" y="1681340"/>
            <a:ext cx="3461621" cy="4596909"/>
            <a:chOff x="2697480" y="1673120"/>
            <a:chExt cx="1737360" cy="2336904"/>
          </a:xfrm>
        </p:grpSpPr>
        <p:sp>
          <p:nvSpPr>
            <p:cNvPr id="15" name="Rectangle 29"/>
            <p:cNvSpPr/>
            <p:nvPr/>
          </p:nvSpPr>
          <p:spPr>
            <a:xfrm>
              <a:off x="2697480" y="1943099"/>
              <a:ext cx="1737360" cy="2066925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2923222" y="1673120"/>
              <a:ext cx="1285875" cy="143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spcAft>
                  <a:spcPts val="1500"/>
                </a:spcAft>
              </a:pPr>
              <a:r>
                <a:rPr lang="ru-RU" sz="1600" b="1" dirty="0">
                  <a:latin typeface="Century Gothic" panose="020B0502020202020204" pitchFamily="34" charset="0"/>
                </a:rPr>
                <a:t>Нормативный акт</a:t>
              </a: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2923221" y="3012206"/>
              <a:ext cx="1285875" cy="8635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15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Федеральный закон от 24.11.1995 N 181-ФЗ (ред. от 24.04.2020) «О социальной защите инвалидов в Российской Федерации»</a:t>
              </a:r>
            </a:p>
            <a:p>
              <a:pPr defTabSz="914400">
                <a:spcAft>
                  <a:spcPts val="15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Статья 23. Условия труда инвалидов</a:t>
              </a:r>
            </a:p>
          </p:txBody>
        </p:sp>
        <p:sp>
          <p:nvSpPr>
            <p:cNvPr id="18" name="Oval 24"/>
            <p:cNvSpPr/>
            <p:nvPr/>
          </p:nvSpPr>
          <p:spPr>
            <a:xfrm>
              <a:off x="3158608" y="2009459"/>
              <a:ext cx="815102" cy="8250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3397090" y="2260506"/>
              <a:ext cx="381000" cy="322263"/>
            </a:xfrm>
            <a:custGeom>
              <a:avLst/>
              <a:gdLst>
                <a:gd name="T0" fmla="*/ 1211 w 1740"/>
                <a:gd name="T1" fmla="*/ 1249 h 1479"/>
                <a:gd name="T2" fmla="*/ 1211 w 1740"/>
                <a:gd name="T3" fmla="*/ 1479 h 1479"/>
                <a:gd name="T4" fmla="*/ 0 w 1740"/>
                <a:gd name="T5" fmla="*/ 1479 h 1479"/>
                <a:gd name="T6" fmla="*/ 0 w 1740"/>
                <a:gd name="T7" fmla="*/ 1173 h 1479"/>
                <a:gd name="T8" fmla="*/ 149 w 1740"/>
                <a:gd name="T9" fmla="*/ 1037 h 1479"/>
                <a:gd name="T10" fmla="*/ 376 w 1740"/>
                <a:gd name="T11" fmla="*/ 786 h 1479"/>
                <a:gd name="T12" fmla="*/ 299 w 1740"/>
                <a:gd name="T13" fmla="*/ 595 h 1479"/>
                <a:gd name="T14" fmla="*/ 233 w 1740"/>
                <a:gd name="T15" fmla="*/ 466 h 1479"/>
                <a:gd name="T16" fmla="*/ 261 w 1740"/>
                <a:gd name="T17" fmla="*/ 400 h 1479"/>
                <a:gd name="T18" fmla="*/ 243 w 1740"/>
                <a:gd name="T19" fmla="*/ 264 h 1479"/>
                <a:gd name="T20" fmla="*/ 519 w 1740"/>
                <a:gd name="T21" fmla="*/ 0 h 1479"/>
                <a:gd name="T22" fmla="*/ 797 w 1740"/>
                <a:gd name="T23" fmla="*/ 264 h 1479"/>
                <a:gd name="T24" fmla="*/ 780 w 1740"/>
                <a:gd name="T25" fmla="*/ 400 h 1479"/>
                <a:gd name="T26" fmla="*/ 804 w 1740"/>
                <a:gd name="T27" fmla="*/ 466 h 1479"/>
                <a:gd name="T28" fmla="*/ 741 w 1740"/>
                <a:gd name="T29" fmla="*/ 595 h 1479"/>
                <a:gd name="T30" fmla="*/ 665 w 1740"/>
                <a:gd name="T31" fmla="*/ 786 h 1479"/>
                <a:gd name="T32" fmla="*/ 891 w 1740"/>
                <a:gd name="T33" fmla="*/ 1037 h 1479"/>
                <a:gd name="T34" fmla="*/ 1211 w 1740"/>
                <a:gd name="T35" fmla="*/ 1249 h 1479"/>
                <a:gd name="T36" fmla="*/ 1350 w 1740"/>
                <a:gd name="T37" fmla="*/ 1479 h 1479"/>
                <a:gd name="T38" fmla="*/ 1350 w 1740"/>
                <a:gd name="T39" fmla="*/ 1229 h 1479"/>
                <a:gd name="T40" fmla="*/ 1030 w 1740"/>
                <a:gd name="T41" fmla="*/ 943 h 1479"/>
                <a:gd name="T42" fmla="*/ 1103 w 1740"/>
                <a:gd name="T43" fmla="*/ 800 h 1479"/>
                <a:gd name="T44" fmla="*/ 1044 w 1740"/>
                <a:gd name="T45" fmla="*/ 658 h 1479"/>
                <a:gd name="T46" fmla="*/ 995 w 1740"/>
                <a:gd name="T47" fmla="*/ 560 h 1479"/>
                <a:gd name="T48" fmla="*/ 1016 w 1740"/>
                <a:gd name="T49" fmla="*/ 511 h 1479"/>
                <a:gd name="T50" fmla="*/ 1002 w 1740"/>
                <a:gd name="T51" fmla="*/ 410 h 1479"/>
                <a:gd name="T52" fmla="*/ 1211 w 1740"/>
                <a:gd name="T53" fmla="*/ 212 h 1479"/>
                <a:gd name="T54" fmla="*/ 1420 w 1740"/>
                <a:gd name="T55" fmla="*/ 410 h 1479"/>
                <a:gd name="T56" fmla="*/ 1406 w 1740"/>
                <a:gd name="T57" fmla="*/ 511 h 1479"/>
                <a:gd name="T58" fmla="*/ 1424 w 1740"/>
                <a:gd name="T59" fmla="*/ 560 h 1479"/>
                <a:gd name="T60" fmla="*/ 1375 w 1740"/>
                <a:gd name="T61" fmla="*/ 658 h 1479"/>
                <a:gd name="T62" fmla="*/ 1319 w 1740"/>
                <a:gd name="T63" fmla="*/ 800 h 1479"/>
                <a:gd name="T64" fmla="*/ 1490 w 1740"/>
                <a:gd name="T65" fmla="*/ 992 h 1479"/>
                <a:gd name="T66" fmla="*/ 1720 w 1740"/>
                <a:gd name="T67" fmla="*/ 1128 h 1479"/>
                <a:gd name="T68" fmla="*/ 1740 w 1740"/>
                <a:gd name="T69" fmla="*/ 1479 h 1479"/>
                <a:gd name="T70" fmla="*/ 1350 w 1740"/>
                <a:gd name="T71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0" h="1479">
                  <a:moveTo>
                    <a:pt x="1211" y="1249"/>
                  </a:moveTo>
                  <a:cubicBezTo>
                    <a:pt x="1211" y="1298"/>
                    <a:pt x="1211" y="1479"/>
                    <a:pt x="1211" y="1479"/>
                  </a:cubicBezTo>
                  <a:cubicBezTo>
                    <a:pt x="0" y="1479"/>
                    <a:pt x="0" y="1479"/>
                    <a:pt x="0" y="1479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0" y="1093"/>
                    <a:pt x="97" y="1058"/>
                    <a:pt x="149" y="1037"/>
                  </a:cubicBezTo>
                  <a:cubicBezTo>
                    <a:pt x="320" y="968"/>
                    <a:pt x="376" y="912"/>
                    <a:pt x="376" y="786"/>
                  </a:cubicBezTo>
                  <a:cubicBezTo>
                    <a:pt x="376" y="710"/>
                    <a:pt x="323" y="734"/>
                    <a:pt x="299" y="595"/>
                  </a:cubicBezTo>
                  <a:cubicBezTo>
                    <a:pt x="289" y="539"/>
                    <a:pt x="243" y="595"/>
                    <a:pt x="233" y="466"/>
                  </a:cubicBezTo>
                  <a:cubicBezTo>
                    <a:pt x="233" y="414"/>
                    <a:pt x="261" y="400"/>
                    <a:pt x="261" y="400"/>
                  </a:cubicBezTo>
                  <a:cubicBezTo>
                    <a:pt x="261" y="400"/>
                    <a:pt x="247" y="323"/>
                    <a:pt x="243" y="264"/>
                  </a:cubicBezTo>
                  <a:cubicBezTo>
                    <a:pt x="236" y="188"/>
                    <a:pt x="282" y="0"/>
                    <a:pt x="519" y="0"/>
                  </a:cubicBezTo>
                  <a:cubicBezTo>
                    <a:pt x="759" y="0"/>
                    <a:pt x="804" y="188"/>
                    <a:pt x="797" y="264"/>
                  </a:cubicBezTo>
                  <a:cubicBezTo>
                    <a:pt x="794" y="323"/>
                    <a:pt x="780" y="400"/>
                    <a:pt x="780" y="400"/>
                  </a:cubicBezTo>
                  <a:cubicBezTo>
                    <a:pt x="780" y="400"/>
                    <a:pt x="804" y="414"/>
                    <a:pt x="804" y="466"/>
                  </a:cubicBezTo>
                  <a:cubicBezTo>
                    <a:pt x="797" y="595"/>
                    <a:pt x="748" y="539"/>
                    <a:pt x="741" y="595"/>
                  </a:cubicBezTo>
                  <a:cubicBezTo>
                    <a:pt x="717" y="734"/>
                    <a:pt x="665" y="710"/>
                    <a:pt x="665" y="786"/>
                  </a:cubicBezTo>
                  <a:cubicBezTo>
                    <a:pt x="665" y="912"/>
                    <a:pt x="720" y="968"/>
                    <a:pt x="891" y="1037"/>
                  </a:cubicBezTo>
                  <a:cubicBezTo>
                    <a:pt x="1065" y="1107"/>
                    <a:pt x="1211" y="1176"/>
                    <a:pt x="1211" y="1249"/>
                  </a:cubicBezTo>
                  <a:close/>
                  <a:moveTo>
                    <a:pt x="1350" y="1479"/>
                  </a:moveTo>
                  <a:cubicBezTo>
                    <a:pt x="1350" y="1229"/>
                    <a:pt x="1350" y="1229"/>
                    <a:pt x="1350" y="1229"/>
                  </a:cubicBezTo>
                  <a:cubicBezTo>
                    <a:pt x="1350" y="1107"/>
                    <a:pt x="1312" y="1079"/>
                    <a:pt x="1030" y="943"/>
                  </a:cubicBezTo>
                  <a:cubicBezTo>
                    <a:pt x="1082" y="905"/>
                    <a:pt x="1103" y="867"/>
                    <a:pt x="1103" y="800"/>
                  </a:cubicBezTo>
                  <a:cubicBezTo>
                    <a:pt x="1103" y="745"/>
                    <a:pt x="1062" y="762"/>
                    <a:pt x="1044" y="658"/>
                  </a:cubicBezTo>
                  <a:cubicBezTo>
                    <a:pt x="1037" y="616"/>
                    <a:pt x="1002" y="658"/>
                    <a:pt x="995" y="560"/>
                  </a:cubicBezTo>
                  <a:cubicBezTo>
                    <a:pt x="995" y="522"/>
                    <a:pt x="1016" y="511"/>
                    <a:pt x="1016" y="511"/>
                  </a:cubicBezTo>
                  <a:cubicBezTo>
                    <a:pt x="1016" y="511"/>
                    <a:pt x="1006" y="456"/>
                    <a:pt x="1002" y="410"/>
                  </a:cubicBezTo>
                  <a:cubicBezTo>
                    <a:pt x="999" y="355"/>
                    <a:pt x="1030" y="212"/>
                    <a:pt x="1211" y="212"/>
                  </a:cubicBezTo>
                  <a:cubicBezTo>
                    <a:pt x="1389" y="212"/>
                    <a:pt x="1424" y="355"/>
                    <a:pt x="1420" y="410"/>
                  </a:cubicBezTo>
                  <a:cubicBezTo>
                    <a:pt x="1417" y="456"/>
                    <a:pt x="1406" y="511"/>
                    <a:pt x="1406" y="511"/>
                  </a:cubicBezTo>
                  <a:cubicBezTo>
                    <a:pt x="1406" y="511"/>
                    <a:pt x="1424" y="522"/>
                    <a:pt x="1424" y="560"/>
                  </a:cubicBezTo>
                  <a:cubicBezTo>
                    <a:pt x="1417" y="658"/>
                    <a:pt x="1382" y="616"/>
                    <a:pt x="1375" y="658"/>
                  </a:cubicBezTo>
                  <a:cubicBezTo>
                    <a:pt x="1357" y="762"/>
                    <a:pt x="1319" y="745"/>
                    <a:pt x="1319" y="800"/>
                  </a:cubicBezTo>
                  <a:cubicBezTo>
                    <a:pt x="1319" y="894"/>
                    <a:pt x="1361" y="940"/>
                    <a:pt x="1490" y="992"/>
                  </a:cubicBezTo>
                  <a:cubicBezTo>
                    <a:pt x="1619" y="1044"/>
                    <a:pt x="1688" y="1079"/>
                    <a:pt x="1720" y="1128"/>
                  </a:cubicBezTo>
                  <a:cubicBezTo>
                    <a:pt x="1737" y="1159"/>
                    <a:pt x="1740" y="1479"/>
                    <a:pt x="1740" y="1479"/>
                  </a:cubicBezTo>
                  <a:lnTo>
                    <a:pt x="1350" y="1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8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 что обратить внимание </a:t>
            </a:r>
            <a:endParaRPr lang="ru-RU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законодательной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базе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6737912" y="1681339"/>
            <a:ext cx="3461621" cy="4596910"/>
            <a:chOff x="4709160" y="1673120"/>
            <a:chExt cx="1737360" cy="2336904"/>
          </a:xfrm>
        </p:grpSpPr>
        <p:sp>
          <p:nvSpPr>
            <p:cNvPr id="9" name="Rectangle 33"/>
            <p:cNvSpPr/>
            <p:nvPr/>
          </p:nvSpPr>
          <p:spPr>
            <a:xfrm>
              <a:off x="4709160" y="1943099"/>
              <a:ext cx="1737360" cy="2066925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4934902" y="1673120"/>
              <a:ext cx="1285875" cy="143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spcAft>
                  <a:spcPts val="1500"/>
                </a:spcAft>
              </a:pPr>
              <a:r>
                <a:rPr lang="ru-RU" sz="1600" b="1" dirty="0">
                  <a:latin typeface="Century Gothic" panose="020B0502020202020204" pitchFamily="34" charset="0"/>
                </a:rPr>
                <a:t>Основные моменты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775988" y="2877190"/>
              <a:ext cx="1670532" cy="11304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15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Регулирует создание условий на специальных рабочих местах для людей с инвалидностью.</a:t>
              </a:r>
            </a:p>
            <a:p>
              <a:pPr defTabSz="914400">
                <a:spcAft>
                  <a:spcPts val="15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Оснащение (оборудование) специальных рабочих мест для трудоустройства инвалидов осуществляется работодателем индивидуально для конкретного инвалида, а также для группы инвалидов, имеющих однотипные нарушения функций организма и ограничения жизнедеятельности.</a:t>
              </a: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5395484" y="2403282"/>
              <a:ext cx="365872" cy="205644"/>
            </a:xfrm>
            <a:custGeom>
              <a:avLst/>
              <a:gdLst>
                <a:gd name="T0" fmla="*/ 1369 w 1369"/>
                <a:gd name="T1" fmla="*/ 383 h 767"/>
                <a:gd name="T2" fmla="*/ 684 w 1369"/>
                <a:gd name="T3" fmla="*/ 767 h 767"/>
                <a:gd name="T4" fmla="*/ 0 w 1369"/>
                <a:gd name="T5" fmla="*/ 383 h 767"/>
                <a:gd name="T6" fmla="*/ 684 w 1369"/>
                <a:gd name="T7" fmla="*/ 0 h 767"/>
                <a:gd name="T8" fmla="*/ 1369 w 1369"/>
                <a:gd name="T9" fmla="*/ 383 h 767"/>
                <a:gd name="T10" fmla="*/ 988 w 1369"/>
                <a:gd name="T11" fmla="*/ 383 h 767"/>
                <a:gd name="T12" fmla="*/ 684 w 1369"/>
                <a:gd name="T13" fmla="*/ 88 h 767"/>
                <a:gd name="T14" fmla="*/ 377 w 1369"/>
                <a:gd name="T15" fmla="*/ 383 h 767"/>
                <a:gd name="T16" fmla="*/ 684 w 1369"/>
                <a:gd name="T17" fmla="*/ 679 h 767"/>
                <a:gd name="T18" fmla="*/ 988 w 1369"/>
                <a:gd name="T19" fmla="*/ 383 h 767"/>
                <a:gd name="T20" fmla="*/ 835 w 1369"/>
                <a:gd name="T21" fmla="*/ 383 h 767"/>
                <a:gd name="T22" fmla="*/ 684 w 1369"/>
                <a:gd name="T23" fmla="*/ 531 h 767"/>
                <a:gd name="T24" fmla="*/ 531 w 1369"/>
                <a:gd name="T25" fmla="*/ 383 h 767"/>
                <a:gd name="T26" fmla="*/ 684 w 1369"/>
                <a:gd name="T27" fmla="*/ 236 h 767"/>
                <a:gd name="T28" fmla="*/ 684 w 1369"/>
                <a:gd name="T29" fmla="*/ 383 h 767"/>
                <a:gd name="T30" fmla="*/ 835 w 1369"/>
                <a:gd name="T31" fmla="*/ 383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9" h="767">
                  <a:moveTo>
                    <a:pt x="1369" y="383"/>
                  </a:moveTo>
                  <a:cubicBezTo>
                    <a:pt x="1369" y="435"/>
                    <a:pt x="1133" y="767"/>
                    <a:pt x="684" y="767"/>
                  </a:cubicBezTo>
                  <a:cubicBezTo>
                    <a:pt x="235" y="767"/>
                    <a:pt x="0" y="435"/>
                    <a:pt x="0" y="383"/>
                  </a:cubicBezTo>
                  <a:cubicBezTo>
                    <a:pt x="0" y="331"/>
                    <a:pt x="235" y="0"/>
                    <a:pt x="684" y="0"/>
                  </a:cubicBezTo>
                  <a:cubicBezTo>
                    <a:pt x="1133" y="0"/>
                    <a:pt x="1369" y="331"/>
                    <a:pt x="1369" y="383"/>
                  </a:cubicBezTo>
                  <a:close/>
                  <a:moveTo>
                    <a:pt x="988" y="383"/>
                  </a:moveTo>
                  <a:cubicBezTo>
                    <a:pt x="988" y="222"/>
                    <a:pt x="851" y="88"/>
                    <a:pt x="684" y="88"/>
                  </a:cubicBezTo>
                  <a:cubicBezTo>
                    <a:pt x="514" y="88"/>
                    <a:pt x="377" y="222"/>
                    <a:pt x="377" y="383"/>
                  </a:cubicBezTo>
                  <a:cubicBezTo>
                    <a:pt x="377" y="548"/>
                    <a:pt x="514" y="679"/>
                    <a:pt x="684" y="679"/>
                  </a:cubicBezTo>
                  <a:cubicBezTo>
                    <a:pt x="851" y="679"/>
                    <a:pt x="988" y="548"/>
                    <a:pt x="988" y="383"/>
                  </a:cubicBezTo>
                  <a:close/>
                  <a:moveTo>
                    <a:pt x="835" y="383"/>
                  </a:moveTo>
                  <a:cubicBezTo>
                    <a:pt x="835" y="466"/>
                    <a:pt x="766" y="531"/>
                    <a:pt x="684" y="531"/>
                  </a:cubicBezTo>
                  <a:cubicBezTo>
                    <a:pt x="599" y="531"/>
                    <a:pt x="531" y="466"/>
                    <a:pt x="531" y="383"/>
                  </a:cubicBezTo>
                  <a:cubicBezTo>
                    <a:pt x="531" y="301"/>
                    <a:pt x="599" y="236"/>
                    <a:pt x="684" y="236"/>
                  </a:cubicBezTo>
                  <a:cubicBezTo>
                    <a:pt x="728" y="236"/>
                    <a:pt x="654" y="353"/>
                    <a:pt x="684" y="383"/>
                  </a:cubicBezTo>
                  <a:cubicBezTo>
                    <a:pt x="706" y="411"/>
                    <a:pt x="835" y="345"/>
                    <a:pt x="835" y="3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1499885" y="1681340"/>
            <a:ext cx="3461621" cy="4596909"/>
            <a:chOff x="2697480" y="1673120"/>
            <a:chExt cx="1737360" cy="2336904"/>
          </a:xfrm>
        </p:grpSpPr>
        <p:sp>
          <p:nvSpPr>
            <p:cNvPr id="15" name="Rectangle 29"/>
            <p:cNvSpPr/>
            <p:nvPr/>
          </p:nvSpPr>
          <p:spPr>
            <a:xfrm>
              <a:off x="2697480" y="1943099"/>
              <a:ext cx="1737360" cy="2066925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2923222" y="1673120"/>
              <a:ext cx="1285875" cy="143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spcAft>
                  <a:spcPts val="1500"/>
                </a:spcAft>
              </a:pPr>
              <a:r>
                <a:rPr lang="ru-RU" sz="1600" b="1" dirty="0">
                  <a:latin typeface="Century Gothic" panose="020B0502020202020204" pitchFamily="34" charset="0"/>
                </a:rPr>
                <a:t>Нормативный акт</a:t>
              </a: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2884414" y="3012206"/>
              <a:ext cx="1433609" cy="7510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15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Приказ Минтруда России №685н от 19 ноября 2013 г. «Об утверждении основных требований к оснащению (оборудованию) специальных рабочих мест для трудоустройства инвалидов с учетом нарушенных функций и ограничений их жизнедеятельности»</a:t>
              </a: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3397090" y="2344972"/>
              <a:ext cx="381000" cy="322263"/>
            </a:xfrm>
            <a:custGeom>
              <a:avLst/>
              <a:gdLst>
                <a:gd name="T0" fmla="*/ 1211 w 1740"/>
                <a:gd name="T1" fmla="*/ 1249 h 1479"/>
                <a:gd name="T2" fmla="*/ 1211 w 1740"/>
                <a:gd name="T3" fmla="*/ 1479 h 1479"/>
                <a:gd name="T4" fmla="*/ 0 w 1740"/>
                <a:gd name="T5" fmla="*/ 1479 h 1479"/>
                <a:gd name="T6" fmla="*/ 0 w 1740"/>
                <a:gd name="T7" fmla="*/ 1173 h 1479"/>
                <a:gd name="T8" fmla="*/ 149 w 1740"/>
                <a:gd name="T9" fmla="*/ 1037 h 1479"/>
                <a:gd name="T10" fmla="*/ 376 w 1740"/>
                <a:gd name="T11" fmla="*/ 786 h 1479"/>
                <a:gd name="T12" fmla="*/ 299 w 1740"/>
                <a:gd name="T13" fmla="*/ 595 h 1479"/>
                <a:gd name="T14" fmla="*/ 233 w 1740"/>
                <a:gd name="T15" fmla="*/ 466 h 1479"/>
                <a:gd name="T16" fmla="*/ 261 w 1740"/>
                <a:gd name="T17" fmla="*/ 400 h 1479"/>
                <a:gd name="T18" fmla="*/ 243 w 1740"/>
                <a:gd name="T19" fmla="*/ 264 h 1479"/>
                <a:gd name="T20" fmla="*/ 519 w 1740"/>
                <a:gd name="T21" fmla="*/ 0 h 1479"/>
                <a:gd name="T22" fmla="*/ 797 w 1740"/>
                <a:gd name="T23" fmla="*/ 264 h 1479"/>
                <a:gd name="T24" fmla="*/ 780 w 1740"/>
                <a:gd name="T25" fmla="*/ 400 h 1479"/>
                <a:gd name="T26" fmla="*/ 804 w 1740"/>
                <a:gd name="T27" fmla="*/ 466 h 1479"/>
                <a:gd name="T28" fmla="*/ 741 w 1740"/>
                <a:gd name="T29" fmla="*/ 595 h 1479"/>
                <a:gd name="T30" fmla="*/ 665 w 1740"/>
                <a:gd name="T31" fmla="*/ 786 h 1479"/>
                <a:gd name="T32" fmla="*/ 891 w 1740"/>
                <a:gd name="T33" fmla="*/ 1037 h 1479"/>
                <a:gd name="T34" fmla="*/ 1211 w 1740"/>
                <a:gd name="T35" fmla="*/ 1249 h 1479"/>
                <a:gd name="T36" fmla="*/ 1350 w 1740"/>
                <a:gd name="T37" fmla="*/ 1479 h 1479"/>
                <a:gd name="T38" fmla="*/ 1350 w 1740"/>
                <a:gd name="T39" fmla="*/ 1229 h 1479"/>
                <a:gd name="T40" fmla="*/ 1030 w 1740"/>
                <a:gd name="T41" fmla="*/ 943 h 1479"/>
                <a:gd name="T42" fmla="*/ 1103 w 1740"/>
                <a:gd name="T43" fmla="*/ 800 h 1479"/>
                <a:gd name="T44" fmla="*/ 1044 w 1740"/>
                <a:gd name="T45" fmla="*/ 658 h 1479"/>
                <a:gd name="T46" fmla="*/ 995 w 1740"/>
                <a:gd name="T47" fmla="*/ 560 h 1479"/>
                <a:gd name="T48" fmla="*/ 1016 w 1740"/>
                <a:gd name="T49" fmla="*/ 511 h 1479"/>
                <a:gd name="T50" fmla="*/ 1002 w 1740"/>
                <a:gd name="T51" fmla="*/ 410 h 1479"/>
                <a:gd name="T52" fmla="*/ 1211 w 1740"/>
                <a:gd name="T53" fmla="*/ 212 h 1479"/>
                <a:gd name="T54" fmla="*/ 1420 w 1740"/>
                <a:gd name="T55" fmla="*/ 410 h 1479"/>
                <a:gd name="T56" fmla="*/ 1406 w 1740"/>
                <a:gd name="T57" fmla="*/ 511 h 1479"/>
                <a:gd name="T58" fmla="*/ 1424 w 1740"/>
                <a:gd name="T59" fmla="*/ 560 h 1479"/>
                <a:gd name="T60" fmla="*/ 1375 w 1740"/>
                <a:gd name="T61" fmla="*/ 658 h 1479"/>
                <a:gd name="T62" fmla="*/ 1319 w 1740"/>
                <a:gd name="T63" fmla="*/ 800 h 1479"/>
                <a:gd name="T64" fmla="*/ 1490 w 1740"/>
                <a:gd name="T65" fmla="*/ 992 h 1479"/>
                <a:gd name="T66" fmla="*/ 1720 w 1740"/>
                <a:gd name="T67" fmla="*/ 1128 h 1479"/>
                <a:gd name="T68" fmla="*/ 1740 w 1740"/>
                <a:gd name="T69" fmla="*/ 1479 h 1479"/>
                <a:gd name="T70" fmla="*/ 1350 w 1740"/>
                <a:gd name="T71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0" h="1479">
                  <a:moveTo>
                    <a:pt x="1211" y="1249"/>
                  </a:moveTo>
                  <a:cubicBezTo>
                    <a:pt x="1211" y="1298"/>
                    <a:pt x="1211" y="1479"/>
                    <a:pt x="1211" y="1479"/>
                  </a:cubicBezTo>
                  <a:cubicBezTo>
                    <a:pt x="0" y="1479"/>
                    <a:pt x="0" y="1479"/>
                    <a:pt x="0" y="1479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0" y="1093"/>
                    <a:pt x="97" y="1058"/>
                    <a:pt x="149" y="1037"/>
                  </a:cubicBezTo>
                  <a:cubicBezTo>
                    <a:pt x="320" y="968"/>
                    <a:pt x="376" y="912"/>
                    <a:pt x="376" y="786"/>
                  </a:cubicBezTo>
                  <a:cubicBezTo>
                    <a:pt x="376" y="710"/>
                    <a:pt x="323" y="734"/>
                    <a:pt x="299" y="595"/>
                  </a:cubicBezTo>
                  <a:cubicBezTo>
                    <a:pt x="289" y="539"/>
                    <a:pt x="243" y="595"/>
                    <a:pt x="233" y="466"/>
                  </a:cubicBezTo>
                  <a:cubicBezTo>
                    <a:pt x="233" y="414"/>
                    <a:pt x="261" y="400"/>
                    <a:pt x="261" y="400"/>
                  </a:cubicBezTo>
                  <a:cubicBezTo>
                    <a:pt x="261" y="400"/>
                    <a:pt x="247" y="323"/>
                    <a:pt x="243" y="264"/>
                  </a:cubicBezTo>
                  <a:cubicBezTo>
                    <a:pt x="236" y="188"/>
                    <a:pt x="282" y="0"/>
                    <a:pt x="519" y="0"/>
                  </a:cubicBezTo>
                  <a:cubicBezTo>
                    <a:pt x="759" y="0"/>
                    <a:pt x="804" y="188"/>
                    <a:pt x="797" y="264"/>
                  </a:cubicBezTo>
                  <a:cubicBezTo>
                    <a:pt x="794" y="323"/>
                    <a:pt x="780" y="400"/>
                    <a:pt x="780" y="400"/>
                  </a:cubicBezTo>
                  <a:cubicBezTo>
                    <a:pt x="780" y="400"/>
                    <a:pt x="804" y="414"/>
                    <a:pt x="804" y="466"/>
                  </a:cubicBezTo>
                  <a:cubicBezTo>
                    <a:pt x="797" y="595"/>
                    <a:pt x="748" y="539"/>
                    <a:pt x="741" y="595"/>
                  </a:cubicBezTo>
                  <a:cubicBezTo>
                    <a:pt x="717" y="734"/>
                    <a:pt x="665" y="710"/>
                    <a:pt x="665" y="786"/>
                  </a:cubicBezTo>
                  <a:cubicBezTo>
                    <a:pt x="665" y="912"/>
                    <a:pt x="720" y="968"/>
                    <a:pt x="891" y="1037"/>
                  </a:cubicBezTo>
                  <a:cubicBezTo>
                    <a:pt x="1065" y="1107"/>
                    <a:pt x="1211" y="1176"/>
                    <a:pt x="1211" y="1249"/>
                  </a:cubicBezTo>
                  <a:close/>
                  <a:moveTo>
                    <a:pt x="1350" y="1479"/>
                  </a:moveTo>
                  <a:cubicBezTo>
                    <a:pt x="1350" y="1229"/>
                    <a:pt x="1350" y="1229"/>
                    <a:pt x="1350" y="1229"/>
                  </a:cubicBezTo>
                  <a:cubicBezTo>
                    <a:pt x="1350" y="1107"/>
                    <a:pt x="1312" y="1079"/>
                    <a:pt x="1030" y="943"/>
                  </a:cubicBezTo>
                  <a:cubicBezTo>
                    <a:pt x="1082" y="905"/>
                    <a:pt x="1103" y="867"/>
                    <a:pt x="1103" y="800"/>
                  </a:cubicBezTo>
                  <a:cubicBezTo>
                    <a:pt x="1103" y="745"/>
                    <a:pt x="1062" y="762"/>
                    <a:pt x="1044" y="658"/>
                  </a:cubicBezTo>
                  <a:cubicBezTo>
                    <a:pt x="1037" y="616"/>
                    <a:pt x="1002" y="658"/>
                    <a:pt x="995" y="560"/>
                  </a:cubicBezTo>
                  <a:cubicBezTo>
                    <a:pt x="995" y="522"/>
                    <a:pt x="1016" y="511"/>
                    <a:pt x="1016" y="511"/>
                  </a:cubicBezTo>
                  <a:cubicBezTo>
                    <a:pt x="1016" y="511"/>
                    <a:pt x="1006" y="456"/>
                    <a:pt x="1002" y="410"/>
                  </a:cubicBezTo>
                  <a:cubicBezTo>
                    <a:pt x="999" y="355"/>
                    <a:pt x="1030" y="212"/>
                    <a:pt x="1211" y="212"/>
                  </a:cubicBezTo>
                  <a:cubicBezTo>
                    <a:pt x="1389" y="212"/>
                    <a:pt x="1424" y="355"/>
                    <a:pt x="1420" y="410"/>
                  </a:cubicBezTo>
                  <a:cubicBezTo>
                    <a:pt x="1417" y="456"/>
                    <a:pt x="1406" y="511"/>
                    <a:pt x="1406" y="511"/>
                  </a:cubicBezTo>
                  <a:cubicBezTo>
                    <a:pt x="1406" y="511"/>
                    <a:pt x="1424" y="522"/>
                    <a:pt x="1424" y="560"/>
                  </a:cubicBezTo>
                  <a:cubicBezTo>
                    <a:pt x="1417" y="658"/>
                    <a:pt x="1382" y="616"/>
                    <a:pt x="1375" y="658"/>
                  </a:cubicBezTo>
                  <a:cubicBezTo>
                    <a:pt x="1357" y="762"/>
                    <a:pt x="1319" y="745"/>
                    <a:pt x="1319" y="800"/>
                  </a:cubicBezTo>
                  <a:cubicBezTo>
                    <a:pt x="1319" y="894"/>
                    <a:pt x="1361" y="940"/>
                    <a:pt x="1490" y="992"/>
                  </a:cubicBezTo>
                  <a:cubicBezTo>
                    <a:pt x="1619" y="1044"/>
                    <a:pt x="1688" y="1079"/>
                    <a:pt x="1720" y="1128"/>
                  </a:cubicBezTo>
                  <a:cubicBezTo>
                    <a:pt x="1737" y="1159"/>
                    <a:pt x="1740" y="1479"/>
                    <a:pt x="1740" y="1479"/>
                  </a:cubicBezTo>
                  <a:lnTo>
                    <a:pt x="1350" y="1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Oval 24"/>
          <p:cNvSpPr/>
          <p:nvPr/>
        </p:nvSpPr>
        <p:spPr>
          <a:xfrm>
            <a:off x="2418664" y="2342950"/>
            <a:ext cx="1624058" cy="16230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>
            <a:off x="2893830" y="2836783"/>
            <a:ext cx="759127" cy="633921"/>
          </a:xfrm>
          <a:custGeom>
            <a:avLst/>
            <a:gdLst>
              <a:gd name="T0" fmla="*/ 1211 w 1740"/>
              <a:gd name="T1" fmla="*/ 1249 h 1479"/>
              <a:gd name="T2" fmla="*/ 1211 w 1740"/>
              <a:gd name="T3" fmla="*/ 1479 h 1479"/>
              <a:gd name="T4" fmla="*/ 0 w 1740"/>
              <a:gd name="T5" fmla="*/ 1479 h 1479"/>
              <a:gd name="T6" fmla="*/ 0 w 1740"/>
              <a:gd name="T7" fmla="*/ 1173 h 1479"/>
              <a:gd name="T8" fmla="*/ 149 w 1740"/>
              <a:gd name="T9" fmla="*/ 1037 h 1479"/>
              <a:gd name="T10" fmla="*/ 376 w 1740"/>
              <a:gd name="T11" fmla="*/ 786 h 1479"/>
              <a:gd name="T12" fmla="*/ 299 w 1740"/>
              <a:gd name="T13" fmla="*/ 595 h 1479"/>
              <a:gd name="T14" fmla="*/ 233 w 1740"/>
              <a:gd name="T15" fmla="*/ 466 h 1479"/>
              <a:gd name="T16" fmla="*/ 261 w 1740"/>
              <a:gd name="T17" fmla="*/ 400 h 1479"/>
              <a:gd name="T18" fmla="*/ 243 w 1740"/>
              <a:gd name="T19" fmla="*/ 264 h 1479"/>
              <a:gd name="T20" fmla="*/ 519 w 1740"/>
              <a:gd name="T21" fmla="*/ 0 h 1479"/>
              <a:gd name="T22" fmla="*/ 797 w 1740"/>
              <a:gd name="T23" fmla="*/ 264 h 1479"/>
              <a:gd name="T24" fmla="*/ 780 w 1740"/>
              <a:gd name="T25" fmla="*/ 400 h 1479"/>
              <a:gd name="T26" fmla="*/ 804 w 1740"/>
              <a:gd name="T27" fmla="*/ 466 h 1479"/>
              <a:gd name="T28" fmla="*/ 741 w 1740"/>
              <a:gd name="T29" fmla="*/ 595 h 1479"/>
              <a:gd name="T30" fmla="*/ 665 w 1740"/>
              <a:gd name="T31" fmla="*/ 786 h 1479"/>
              <a:gd name="T32" fmla="*/ 891 w 1740"/>
              <a:gd name="T33" fmla="*/ 1037 h 1479"/>
              <a:gd name="T34" fmla="*/ 1211 w 1740"/>
              <a:gd name="T35" fmla="*/ 1249 h 1479"/>
              <a:gd name="T36" fmla="*/ 1350 w 1740"/>
              <a:gd name="T37" fmla="*/ 1479 h 1479"/>
              <a:gd name="T38" fmla="*/ 1350 w 1740"/>
              <a:gd name="T39" fmla="*/ 1229 h 1479"/>
              <a:gd name="T40" fmla="*/ 1030 w 1740"/>
              <a:gd name="T41" fmla="*/ 943 h 1479"/>
              <a:gd name="T42" fmla="*/ 1103 w 1740"/>
              <a:gd name="T43" fmla="*/ 800 h 1479"/>
              <a:gd name="T44" fmla="*/ 1044 w 1740"/>
              <a:gd name="T45" fmla="*/ 658 h 1479"/>
              <a:gd name="T46" fmla="*/ 995 w 1740"/>
              <a:gd name="T47" fmla="*/ 560 h 1479"/>
              <a:gd name="T48" fmla="*/ 1016 w 1740"/>
              <a:gd name="T49" fmla="*/ 511 h 1479"/>
              <a:gd name="T50" fmla="*/ 1002 w 1740"/>
              <a:gd name="T51" fmla="*/ 410 h 1479"/>
              <a:gd name="T52" fmla="*/ 1211 w 1740"/>
              <a:gd name="T53" fmla="*/ 212 h 1479"/>
              <a:gd name="T54" fmla="*/ 1420 w 1740"/>
              <a:gd name="T55" fmla="*/ 410 h 1479"/>
              <a:gd name="T56" fmla="*/ 1406 w 1740"/>
              <a:gd name="T57" fmla="*/ 511 h 1479"/>
              <a:gd name="T58" fmla="*/ 1424 w 1740"/>
              <a:gd name="T59" fmla="*/ 560 h 1479"/>
              <a:gd name="T60" fmla="*/ 1375 w 1740"/>
              <a:gd name="T61" fmla="*/ 658 h 1479"/>
              <a:gd name="T62" fmla="*/ 1319 w 1740"/>
              <a:gd name="T63" fmla="*/ 800 h 1479"/>
              <a:gd name="T64" fmla="*/ 1490 w 1740"/>
              <a:gd name="T65" fmla="*/ 992 h 1479"/>
              <a:gd name="T66" fmla="*/ 1720 w 1740"/>
              <a:gd name="T67" fmla="*/ 1128 h 1479"/>
              <a:gd name="T68" fmla="*/ 1740 w 1740"/>
              <a:gd name="T69" fmla="*/ 1479 h 1479"/>
              <a:gd name="T70" fmla="*/ 1350 w 1740"/>
              <a:gd name="T71" fmla="*/ 147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40" h="1479">
                <a:moveTo>
                  <a:pt x="1211" y="1249"/>
                </a:moveTo>
                <a:cubicBezTo>
                  <a:pt x="1211" y="1298"/>
                  <a:pt x="1211" y="1479"/>
                  <a:pt x="1211" y="1479"/>
                </a:cubicBezTo>
                <a:cubicBezTo>
                  <a:pt x="0" y="1479"/>
                  <a:pt x="0" y="1479"/>
                  <a:pt x="0" y="147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093"/>
                  <a:pt x="97" y="1058"/>
                  <a:pt x="149" y="1037"/>
                </a:cubicBezTo>
                <a:cubicBezTo>
                  <a:pt x="320" y="968"/>
                  <a:pt x="376" y="912"/>
                  <a:pt x="376" y="786"/>
                </a:cubicBezTo>
                <a:cubicBezTo>
                  <a:pt x="376" y="710"/>
                  <a:pt x="323" y="734"/>
                  <a:pt x="299" y="595"/>
                </a:cubicBezTo>
                <a:cubicBezTo>
                  <a:pt x="289" y="539"/>
                  <a:pt x="243" y="595"/>
                  <a:pt x="233" y="466"/>
                </a:cubicBezTo>
                <a:cubicBezTo>
                  <a:pt x="233" y="414"/>
                  <a:pt x="261" y="400"/>
                  <a:pt x="261" y="400"/>
                </a:cubicBezTo>
                <a:cubicBezTo>
                  <a:pt x="261" y="400"/>
                  <a:pt x="247" y="323"/>
                  <a:pt x="243" y="264"/>
                </a:cubicBezTo>
                <a:cubicBezTo>
                  <a:pt x="236" y="188"/>
                  <a:pt x="282" y="0"/>
                  <a:pt x="519" y="0"/>
                </a:cubicBezTo>
                <a:cubicBezTo>
                  <a:pt x="759" y="0"/>
                  <a:pt x="804" y="188"/>
                  <a:pt x="797" y="264"/>
                </a:cubicBezTo>
                <a:cubicBezTo>
                  <a:pt x="794" y="323"/>
                  <a:pt x="780" y="400"/>
                  <a:pt x="780" y="400"/>
                </a:cubicBezTo>
                <a:cubicBezTo>
                  <a:pt x="780" y="400"/>
                  <a:pt x="804" y="414"/>
                  <a:pt x="804" y="466"/>
                </a:cubicBezTo>
                <a:cubicBezTo>
                  <a:pt x="797" y="595"/>
                  <a:pt x="748" y="539"/>
                  <a:pt x="741" y="595"/>
                </a:cubicBezTo>
                <a:cubicBezTo>
                  <a:pt x="717" y="734"/>
                  <a:pt x="665" y="710"/>
                  <a:pt x="665" y="786"/>
                </a:cubicBezTo>
                <a:cubicBezTo>
                  <a:pt x="665" y="912"/>
                  <a:pt x="720" y="968"/>
                  <a:pt x="891" y="1037"/>
                </a:cubicBezTo>
                <a:cubicBezTo>
                  <a:pt x="1065" y="1107"/>
                  <a:pt x="1211" y="1176"/>
                  <a:pt x="1211" y="1249"/>
                </a:cubicBezTo>
                <a:close/>
                <a:moveTo>
                  <a:pt x="1350" y="1479"/>
                </a:moveTo>
                <a:cubicBezTo>
                  <a:pt x="1350" y="1229"/>
                  <a:pt x="1350" y="1229"/>
                  <a:pt x="1350" y="1229"/>
                </a:cubicBezTo>
                <a:cubicBezTo>
                  <a:pt x="1350" y="1107"/>
                  <a:pt x="1312" y="1079"/>
                  <a:pt x="1030" y="943"/>
                </a:cubicBezTo>
                <a:cubicBezTo>
                  <a:pt x="1082" y="905"/>
                  <a:pt x="1103" y="867"/>
                  <a:pt x="1103" y="800"/>
                </a:cubicBezTo>
                <a:cubicBezTo>
                  <a:pt x="1103" y="745"/>
                  <a:pt x="1062" y="762"/>
                  <a:pt x="1044" y="658"/>
                </a:cubicBezTo>
                <a:cubicBezTo>
                  <a:pt x="1037" y="616"/>
                  <a:pt x="1002" y="658"/>
                  <a:pt x="995" y="560"/>
                </a:cubicBezTo>
                <a:cubicBezTo>
                  <a:pt x="995" y="522"/>
                  <a:pt x="1016" y="511"/>
                  <a:pt x="1016" y="511"/>
                </a:cubicBezTo>
                <a:cubicBezTo>
                  <a:pt x="1016" y="511"/>
                  <a:pt x="1006" y="456"/>
                  <a:pt x="1002" y="410"/>
                </a:cubicBezTo>
                <a:cubicBezTo>
                  <a:pt x="999" y="355"/>
                  <a:pt x="1030" y="212"/>
                  <a:pt x="1211" y="212"/>
                </a:cubicBezTo>
                <a:cubicBezTo>
                  <a:pt x="1389" y="212"/>
                  <a:pt x="1424" y="355"/>
                  <a:pt x="1420" y="410"/>
                </a:cubicBezTo>
                <a:cubicBezTo>
                  <a:pt x="1417" y="456"/>
                  <a:pt x="1406" y="511"/>
                  <a:pt x="1406" y="511"/>
                </a:cubicBezTo>
                <a:cubicBezTo>
                  <a:pt x="1406" y="511"/>
                  <a:pt x="1424" y="522"/>
                  <a:pt x="1424" y="560"/>
                </a:cubicBezTo>
                <a:cubicBezTo>
                  <a:pt x="1417" y="658"/>
                  <a:pt x="1382" y="616"/>
                  <a:pt x="1375" y="658"/>
                </a:cubicBezTo>
                <a:cubicBezTo>
                  <a:pt x="1357" y="762"/>
                  <a:pt x="1319" y="745"/>
                  <a:pt x="1319" y="800"/>
                </a:cubicBezTo>
                <a:cubicBezTo>
                  <a:pt x="1319" y="894"/>
                  <a:pt x="1361" y="940"/>
                  <a:pt x="1490" y="992"/>
                </a:cubicBezTo>
                <a:cubicBezTo>
                  <a:pt x="1619" y="1044"/>
                  <a:pt x="1688" y="1079"/>
                  <a:pt x="1720" y="1128"/>
                </a:cubicBezTo>
                <a:cubicBezTo>
                  <a:pt x="1737" y="1159"/>
                  <a:pt x="1740" y="1479"/>
                  <a:pt x="1740" y="1479"/>
                </a:cubicBezTo>
                <a:lnTo>
                  <a:pt x="1350" y="1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26"/>
          <p:cNvSpPr/>
          <p:nvPr/>
        </p:nvSpPr>
        <p:spPr>
          <a:xfrm>
            <a:off x="7656691" y="2342949"/>
            <a:ext cx="1624058" cy="162303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8105385" y="2992515"/>
            <a:ext cx="728985" cy="404521"/>
          </a:xfrm>
          <a:custGeom>
            <a:avLst/>
            <a:gdLst>
              <a:gd name="T0" fmla="*/ 1369 w 1369"/>
              <a:gd name="T1" fmla="*/ 383 h 767"/>
              <a:gd name="T2" fmla="*/ 684 w 1369"/>
              <a:gd name="T3" fmla="*/ 767 h 767"/>
              <a:gd name="T4" fmla="*/ 0 w 1369"/>
              <a:gd name="T5" fmla="*/ 383 h 767"/>
              <a:gd name="T6" fmla="*/ 684 w 1369"/>
              <a:gd name="T7" fmla="*/ 0 h 767"/>
              <a:gd name="T8" fmla="*/ 1369 w 1369"/>
              <a:gd name="T9" fmla="*/ 383 h 767"/>
              <a:gd name="T10" fmla="*/ 988 w 1369"/>
              <a:gd name="T11" fmla="*/ 383 h 767"/>
              <a:gd name="T12" fmla="*/ 684 w 1369"/>
              <a:gd name="T13" fmla="*/ 88 h 767"/>
              <a:gd name="T14" fmla="*/ 377 w 1369"/>
              <a:gd name="T15" fmla="*/ 383 h 767"/>
              <a:gd name="T16" fmla="*/ 684 w 1369"/>
              <a:gd name="T17" fmla="*/ 679 h 767"/>
              <a:gd name="T18" fmla="*/ 988 w 1369"/>
              <a:gd name="T19" fmla="*/ 383 h 767"/>
              <a:gd name="T20" fmla="*/ 835 w 1369"/>
              <a:gd name="T21" fmla="*/ 383 h 767"/>
              <a:gd name="T22" fmla="*/ 684 w 1369"/>
              <a:gd name="T23" fmla="*/ 531 h 767"/>
              <a:gd name="T24" fmla="*/ 531 w 1369"/>
              <a:gd name="T25" fmla="*/ 383 h 767"/>
              <a:gd name="T26" fmla="*/ 684 w 1369"/>
              <a:gd name="T27" fmla="*/ 236 h 767"/>
              <a:gd name="T28" fmla="*/ 684 w 1369"/>
              <a:gd name="T29" fmla="*/ 383 h 767"/>
              <a:gd name="T30" fmla="*/ 835 w 1369"/>
              <a:gd name="T31" fmla="*/ 383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69" h="767">
                <a:moveTo>
                  <a:pt x="1369" y="383"/>
                </a:moveTo>
                <a:cubicBezTo>
                  <a:pt x="1369" y="435"/>
                  <a:pt x="1133" y="767"/>
                  <a:pt x="684" y="767"/>
                </a:cubicBezTo>
                <a:cubicBezTo>
                  <a:pt x="235" y="767"/>
                  <a:pt x="0" y="435"/>
                  <a:pt x="0" y="383"/>
                </a:cubicBezTo>
                <a:cubicBezTo>
                  <a:pt x="0" y="331"/>
                  <a:pt x="235" y="0"/>
                  <a:pt x="684" y="0"/>
                </a:cubicBezTo>
                <a:cubicBezTo>
                  <a:pt x="1133" y="0"/>
                  <a:pt x="1369" y="331"/>
                  <a:pt x="1369" y="383"/>
                </a:cubicBezTo>
                <a:close/>
                <a:moveTo>
                  <a:pt x="988" y="383"/>
                </a:moveTo>
                <a:cubicBezTo>
                  <a:pt x="988" y="222"/>
                  <a:pt x="851" y="88"/>
                  <a:pt x="684" y="88"/>
                </a:cubicBezTo>
                <a:cubicBezTo>
                  <a:pt x="514" y="88"/>
                  <a:pt x="377" y="222"/>
                  <a:pt x="377" y="383"/>
                </a:cubicBezTo>
                <a:cubicBezTo>
                  <a:pt x="377" y="548"/>
                  <a:pt x="514" y="679"/>
                  <a:pt x="684" y="679"/>
                </a:cubicBezTo>
                <a:cubicBezTo>
                  <a:pt x="851" y="679"/>
                  <a:pt x="988" y="548"/>
                  <a:pt x="988" y="383"/>
                </a:cubicBezTo>
                <a:close/>
                <a:moveTo>
                  <a:pt x="835" y="383"/>
                </a:moveTo>
                <a:cubicBezTo>
                  <a:pt x="835" y="466"/>
                  <a:pt x="766" y="531"/>
                  <a:pt x="684" y="531"/>
                </a:cubicBezTo>
                <a:cubicBezTo>
                  <a:pt x="599" y="531"/>
                  <a:pt x="531" y="466"/>
                  <a:pt x="531" y="383"/>
                </a:cubicBezTo>
                <a:cubicBezTo>
                  <a:pt x="531" y="301"/>
                  <a:pt x="599" y="236"/>
                  <a:pt x="684" y="236"/>
                </a:cubicBezTo>
                <a:cubicBezTo>
                  <a:pt x="728" y="236"/>
                  <a:pt x="654" y="353"/>
                  <a:pt x="684" y="383"/>
                </a:cubicBezTo>
                <a:cubicBezTo>
                  <a:pt x="706" y="411"/>
                  <a:pt x="835" y="345"/>
                  <a:pt x="835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2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 что обратить внимание </a:t>
            </a:r>
            <a:endParaRPr lang="ru-RU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законодательной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базе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6737912" y="1681339"/>
            <a:ext cx="3461621" cy="4596910"/>
            <a:chOff x="4709160" y="1673120"/>
            <a:chExt cx="1737360" cy="2336904"/>
          </a:xfrm>
        </p:grpSpPr>
        <p:sp>
          <p:nvSpPr>
            <p:cNvPr id="9" name="Rectangle 33"/>
            <p:cNvSpPr/>
            <p:nvPr/>
          </p:nvSpPr>
          <p:spPr>
            <a:xfrm>
              <a:off x="4709160" y="1943099"/>
              <a:ext cx="1737360" cy="2066925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4934902" y="1673120"/>
              <a:ext cx="1285875" cy="143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spcAft>
                  <a:spcPts val="1500"/>
                </a:spcAft>
              </a:pPr>
              <a:r>
                <a:rPr lang="ru-RU" sz="1600" b="1" dirty="0">
                  <a:latin typeface="Century Gothic" panose="020B0502020202020204" pitchFamily="34" charset="0"/>
                </a:rPr>
                <a:t>Основные моменты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934902" y="2946904"/>
              <a:ext cx="1360458" cy="7530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15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Регулирует условия труда людей с инвалидностью в условиях производства.</a:t>
              </a:r>
            </a:p>
            <a:p>
              <a:pPr defTabSz="914400">
                <a:spcAft>
                  <a:spcPts val="15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В целом документ дает общие рекомендации по условиям труда, которые в каждом случае определяются индивидуально.</a:t>
              </a: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1499885" y="1681340"/>
            <a:ext cx="3461621" cy="4596909"/>
            <a:chOff x="2697480" y="1673120"/>
            <a:chExt cx="1737360" cy="2336904"/>
          </a:xfrm>
        </p:grpSpPr>
        <p:sp>
          <p:nvSpPr>
            <p:cNvPr id="15" name="Rectangle 29"/>
            <p:cNvSpPr/>
            <p:nvPr/>
          </p:nvSpPr>
          <p:spPr>
            <a:xfrm>
              <a:off x="2697480" y="1943099"/>
              <a:ext cx="1737360" cy="2066925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2923222" y="1673120"/>
              <a:ext cx="1285875" cy="143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spcAft>
                  <a:spcPts val="1500"/>
                </a:spcAft>
              </a:pPr>
              <a:r>
                <a:rPr lang="ru-RU" sz="1600" b="1" dirty="0">
                  <a:latin typeface="Century Gothic" panose="020B0502020202020204" pitchFamily="34" charset="0"/>
                </a:rPr>
                <a:t>Нормативный акт</a:t>
              </a: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2888784" y="3012206"/>
              <a:ext cx="1411757" cy="3755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15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Санитарные правила 2.2.9.2510-09, утв. Постановлением Главного государственного санитарного врача РФ от 18 мая 2009 года № 30</a:t>
              </a:r>
            </a:p>
          </p:txBody>
        </p:sp>
      </p:grpSp>
      <p:sp>
        <p:nvSpPr>
          <p:cNvPr id="20" name="Oval 24"/>
          <p:cNvSpPr/>
          <p:nvPr/>
        </p:nvSpPr>
        <p:spPr>
          <a:xfrm>
            <a:off x="2418664" y="2342950"/>
            <a:ext cx="1624058" cy="16230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>
            <a:off x="2893830" y="2836783"/>
            <a:ext cx="759127" cy="633921"/>
          </a:xfrm>
          <a:custGeom>
            <a:avLst/>
            <a:gdLst>
              <a:gd name="T0" fmla="*/ 1211 w 1740"/>
              <a:gd name="T1" fmla="*/ 1249 h 1479"/>
              <a:gd name="T2" fmla="*/ 1211 w 1740"/>
              <a:gd name="T3" fmla="*/ 1479 h 1479"/>
              <a:gd name="T4" fmla="*/ 0 w 1740"/>
              <a:gd name="T5" fmla="*/ 1479 h 1479"/>
              <a:gd name="T6" fmla="*/ 0 w 1740"/>
              <a:gd name="T7" fmla="*/ 1173 h 1479"/>
              <a:gd name="T8" fmla="*/ 149 w 1740"/>
              <a:gd name="T9" fmla="*/ 1037 h 1479"/>
              <a:gd name="T10" fmla="*/ 376 w 1740"/>
              <a:gd name="T11" fmla="*/ 786 h 1479"/>
              <a:gd name="T12" fmla="*/ 299 w 1740"/>
              <a:gd name="T13" fmla="*/ 595 h 1479"/>
              <a:gd name="T14" fmla="*/ 233 w 1740"/>
              <a:gd name="T15" fmla="*/ 466 h 1479"/>
              <a:gd name="T16" fmla="*/ 261 w 1740"/>
              <a:gd name="T17" fmla="*/ 400 h 1479"/>
              <a:gd name="T18" fmla="*/ 243 w 1740"/>
              <a:gd name="T19" fmla="*/ 264 h 1479"/>
              <a:gd name="T20" fmla="*/ 519 w 1740"/>
              <a:gd name="T21" fmla="*/ 0 h 1479"/>
              <a:gd name="T22" fmla="*/ 797 w 1740"/>
              <a:gd name="T23" fmla="*/ 264 h 1479"/>
              <a:gd name="T24" fmla="*/ 780 w 1740"/>
              <a:gd name="T25" fmla="*/ 400 h 1479"/>
              <a:gd name="T26" fmla="*/ 804 w 1740"/>
              <a:gd name="T27" fmla="*/ 466 h 1479"/>
              <a:gd name="T28" fmla="*/ 741 w 1740"/>
              <a:gd name="T29" fmla="*/ 595 h 1479"/>
              <a:gd name="T30" fmla="*/ 665 w 1740"/>
              <a:gd name="T31" fmla="*/ 786 h 1479"/>
              <a:gd name="T32" fmla="*/ 891 w 1740"/>
              <a:gd name="T33" fmla="*/ 1037 h 1479"/>
              <a:gd name="T34" fmla="*/ 1211 w 1740"/>
              <a:gd name="T35" fmla="*/ 1249 h 1479"/>
              <a:gd name="T36" fmla="*/ 1350 w 1740"/>
              <a:gd name="T37" fmla="*/ 1479 h 1479"/>
              <a:gd name="T38" fmla="*/ 1350 w 1740"/>
              <a:gd name="T39" fmla="*/ 1229 h 1479"/>
              <a:gd name="T40" fmla="*/ 1030 w 1740"/>
              <a:gd name="T41" fmla="*/ 943 h 1479"/>
              <a:gd name="T42" fmla="*/ 1103 w 1740"/>
              <a:gd name="T43" fmla="*/ 800 h 1479"/>
              <a:gd name="T44" fmla="*/ 1044 w 1740"/>
              <a:gd name="T45" fmla="*/ 658 h 1479"/>
              <a:gd name="T46" fmla="*/ 995 w 1740"/>
              <a:gd name="T47" fmla="*/ 560 h 1479"/>
              <a:gd name="T48" fmla="*/ 1016 w 1740"/>
              <a:gd name="T49" fmla="*/ 511 h 1479"/>
              <a:gd name="T50" fmla="*/ 1002 w 1740"/>
              <a:gd name="T51" fmla="*/ 410 h 1479"/>
              <a:gd name="T52" fmla="*/ 1211 w 1740"/>
              <a:gd name="T53" fmla="*/ 212 h 1479"/>
              <a:gd name="T54" fmla="*/ 1420 w 1740"/>
              <a:gd name="T55" fmla="*/ 410 h 1479"/>
              <a:gd name="T56" fmla="*/ 1406 w 1740"/>
              <a:gd name="T57" fmla="*/ 511 h 1479"/>
              <a:gd name="T58" fmla="*/ 1424 w 1740"/>
              <a:gd name="T59" fmla="*/ 560 h 1479"/>
              <a:gd name="T60" fmla="*/ 1375 w 1740"/>
              <a:gd name="T61" fmla="*/ 658 h 1479"/>
              <a:gd name="T62" fmla="*/ 1319 w 1740"/>
              <a:gd name="T63" fmla="*/ 800 h 1479"/>
              <a:gd name="T64" fmla="*/ 1490 w 1740"/>
              <a:gd name="T65" fmla="*/ 992 h 1479"/>
              <a:gd name="T66" fmla="*/ 1720 w 1740"/>
              <a:gd name="T67" fmla="*/ 1128 h 1479"/>
              <a:gd name="T68" fmla="*/ 1740 w 1740"/>
              <a:gd name="T69" fmla="*/ 1479 h 1479"/>
              <a:gd name="T70" fmla="*/ 1350 w 1740"/>
              <a:gd name="T71" fmla="*/ 147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40" h="1479">
                <a:moveTo>
                  <a:pt x="1211" y="1249"/>
                </a:moveTo>
                <a:cubicBezTo>
                  <a:pt x="1211" y="1298"/>
                  <a:pt x="1211" y="1479"/>
                  <a:pt x="1211" y="1479"/>
                </a:cubicBezTo>
                <a:cubicBezTo>
                  <a:pt x="0" y="1479"/>
                  <a:pt x="0" y="1479"/>
                  <a:pt x="0" y="147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093"/>
                  <a:pt x="97" y="1058"/>
                  <a:pt x="149" y="1037"/>
                </a:cubicBezTo>
                <a:cubicBezTo>
                  <a:pt x="320" y="968"/>
                  <a:pt x="376" y="912"/>
                  <a:pt x="376" y="786"/>
                </a:cubicBezTo>
                <a:cubicBezTo>
                  <a:pt x="376" y="710"/>
                  <a:pt x="323" y="734"/>
                  <a:pt x="299" y="595"/>
                </a:cubicBezTo>
                <a:cubicBezTo>
                  <a:pt x="289" y="539"/>
                  <a:pt x="243" y="595"/>
                  <a:pt x="233" y="466"/>
                </a:cubicBezTo>
                <a:cubicBezTo>
                  <a:pt x="233" y="414"/>
                  <a:pt x="261" y="400"/>
                  <a:pt x="261" y="400"/>
                </a:cubicBezTo>
                <a:cubicBezTo>
                  <a:pt x="261" y="400"/>
                  <a:pt x="247" y="323"/>
                  <a:pt x="243" y="264"/>
                </a:cubicBezTo>
                <a:cubicBezTo>
                  <a:pt x="236" y="188"/>
                  <a:pt x="282" y="0"/>
                  <a:pt x="519" y="0"/>
                </a:cubicBezTo>
                <a:cubicBezTo>
                  <a:pt x="759" y="0"/>
                  <a:pt x="804" y="188"/>
                  <a:pt x="797" y="264"/>
                </a:cubicBezTo>
                <a:cubicBezTo>
                  <a:pt x="794" y="323"/>
                  <a:pt x="780" y="400"/>
                  <a:pt x="780" y="400"/>
                </a:cubicBezTo>
                <a:cubicBezTo>
                  <a:pt x="780" y="400"/>
                  <a:pt x="804" y="414"/>
                  <a:pt x="804" y="466"/>
                </a:cubicBezTo>
                <a:cubicBezTo>
                  <a:pt x="797" y="595"/>
                  <a:pt x="748" y="539"/>
                  <a:pt x="741" y="595"/>
                </a:cubicBezTo>
                <a:cubicBezTo>
                  <a:pt x="717" y="734"/>
                  <a:pt x="665" y="710"/>
                  <a:pt x="665" y="786"/>
                </a:cubicBezTo>
                <a:cubicBezTo>
                  <a:pt x="665" y="912"/>
                  <a:pt x="720" y="968"/>
                  <a:pt x="891" y="1037"/>
                </a:cubicBezTo>
                <a:cubicBezTo>
                  <a:pt x="1065" y="1107"/>
                  <a:pt x="1211" y="1176"/>
                  <a:pt x="1211" y="1249"/>
                </a:cubicBezTo>
                <a:close/>
                <a:moveTo>
                  <a:pt x="1350" y="1479"/>
                </a:moveTo>
                <a:cubicBezTo>
                  <a:pt x="1350" y="1229"/>
                  <a:pt x="1350" y="1229"/>
                  <a:pt x="1350" y="1229"/>
                </a:cubicBezTo>
                <a:cubicBezTo>
                  <a:pt x="1350" y="1107"/>
                  <a:pt x="1312" y="1079"/>
                  <a:pt x="1030" y="943"/>
                </a:cubicBezTo>
                <a:cubicBezTo>
                  <a:pt x="1082" y="905"/>
                  <a:pt x="1103" y="867"/>
                  <a:pt x="1103" y="800"/>
                </a:cubicBezTo>
                <a:cubicBezTo>
                  <a:pt x="1103" y="745"/>
                  <a:pt x="1062" y="762"/>
                  <a:pt x="1044" y="658"/>
                </a:cubicBezTo>
                <a:cubicBezTo>
                  <a:pt x="1037" y="616"/>
                  <a:pt x="1002" y="658"/>
                  <a:pt x="995" y="560"/>
                </a:cubicBezTo>
                <a:cubicBezTo>
                  <a:pt x="995" y="522"/>
                  <a:pt x="1016" y="511"/>
                  <a:pt x="1016" y="511"/>
                </a:cubicBezTo>
                <a:cubicBezTo>
                  <a:pt x="1016" y="511"/>
                  <a:pt x="1006" y="456"/>
                  <a:pt x="1002" y="410"/>
                </a:cubicBezTo>
                <a:cubicBezTo>
                  <a:pt x="999" y="355"/>
                  <a:pt x="1030" y="212"/>
                  <a:pt x="1211" y="212"/>
                </a:cubicBezTo>
                <a:cubicBezTo>
                  <a:pt x="1389" y="212"/>
                  <a:pt x="1424" y="355"/>
                  <a:pt x="1420" y="410"/>
                </a:cubicBezTo>
                <a:cubicBezTo>
                  <a:pt x="1417" y="456"/>
                  <a:pt x="1406" y="511"/>
                  <a:pt x="1406" y="511"/>
                </a:cubicBezTo>
                <a:cubicBezTo>
                  <a:pt x="1406" y="511"/>
                  <a:pt x="1424" y="522"/>
                  <a:pt x="1424" y="560"/>
                </a:cubicBezTo>
                <a:cubicBezTo>
                  <a:pt x="1417" y="658"/>
                  <a:pt x="1382" y="616"/>
                  <a:pt x="1375" y="658"/>
                </a:cubicBezTo>
                <a:cubicBezTo>
                  <a:pt x="1357" y="762"/>
                  <a:pt x="1319" y="745"/>
                  <a:pt x="1319" y="800"/>
                </a:cubicBezTo>
                <a:cubicBezTo>
                  <a:pt x="1319" y="894"/>
                  <a:pt x="1361" y="940"/>
                  <a:pt x="1490" y="992"/>
                </a:cubicBezTo>
                <a:cubicBezTo>
                  <a:pt x="1619" y="1044"/>
                  <a:pt x="1688" y="1079"/>
                  <a:pt x="1720" y="1128"/>
                </a:cubicBezTo>
                <a:cubicBezTo>
                  <a:pt x="1737" y="1159"/>
                  <a:pt x="1740" y="1479"/>
                  <a:pt x="1740" y="1479"/>
                </a:cubicBezTo>
                <a:lnTo>
                  <a:pt x="1350" y="1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26"/>
          <p:cNvSpPr/>
          <p:nvPr/>
        </p:nvSpPr>
        <p:spPr>
          <a:xfrm>
            <a:off x="7656691" y="2342949"/>
            <a:ext cx="1624058" cy="162303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8105385" y="2992515"/>
            <a:ext cx="728985" cy="404521"/>
          </a:xfrm>
          <a:custGeom>
            <a:avLst/>
            <a:gdLst>
              <a:gd name="T0" fmla="*/ 1369 w 1369"/>
              <a:gd name="T1" fmla="*/ 383 h 767"/>
              <a:gd name="T2" fmla="*/ 684 w 1369"/>
              <a:gd name="T3" fmla="*/ 767 h 767"/>
              <a:gd name="T4" fmla="*/ 0 w 1369"/>
              <a:gd name="T5" fmla="*/ 383 h 767"/>
              <a:gd name="T6" fmla="*/ 684 w 1369"/>
              <a:gd name="T7" fmla="*/ 0 h 767"/>
              <a:gd name="T8" fmla="*/ 1369 w 1369"/>
              <a:gd name="T9" fmla="*/ 383 h 767"/>
              <a:gd name="T10" fmla="*/ 988 w 1369"/>
              <a:gd name="T11" fmla="*/ 383 h 767"/>
              <a:gd name="T12" fmla="*/ 684 w 1369"/>
              <a:gd name="T13" fmla="*/ 88 h 767"/>
              <a:gd name="T14" fmla="*/ 377 w 1369"/>
              <a:gd name="T15" fmla="*/ 383 h 767"/>
              <a:gd name="T16" fmla="*/ 684 w 1369"/>
              <a:gd name="T17" fmla="*/ 679 h 767"/>
              <a:gd name="T18" fmla="*/ 988 w 1369"/>
              <a:gd name="T19" fmla="*/ 383 h 767"/>
              <a:gd name="T20" fmla="*/ 835 w 1369"/>
              <a:gd name="T21" fmla="*/ 383 h 767"/>
              <a:gd name="T22" fmla="*/ 684 w 1369"/>
              <a:gd name="T23" fmla="*/ 531 h 767"/>
              <a:gd name="T24" fmla="*/ 531 w 1369"/>
              <a:gd name="T25" fmla="*/ 383 h 767"/>
              <a:gd name="T26" fmla="*/ 684 w 1369"/>
              <a:gd name="T27" fmla="*/ 236 h 767"/>
              <a:gd name="T28" fmla="*/ 684 w 1369"/>
              <a:gd name="T29" fmla="*/ 383 h 767"/>
              <a:gd name="T30" fmla="*/ 835 w 1369"/>
              <a:gd name="T31" fmla="*/ 383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69" h="767">
                <a:moveTo>
                  <a:pt x="1369" y="383"/>
                </a:moveTo>
                <a:cubicBezTo>
                  <a:pt x="1369" y="435"/>
                  <a:pt x="1133" y="767"/>
                  <a:pt x="684" y="767"/>
                </a:cubicBezTo>
                <a:cubicBezTo>
                  <a:pt x="235" y="767"/>
                  <a:pt x="0" y="435"/>
                  <a:pt x="0" y="383"/>
                </a:cubicBezTo>
                <a:cubicBezTo>
                  <a:pt x="0" y="331"/>
                  <a:pt x="235" y="0"/>
                  <a:pt x="684" y="0"/>
                </a:cubicBezTo>
                <a:cubicBezTo>
                  <a:pt x="1133" y="0"/>
                  <a:pt x="1369" y="331"/>
                  <a:pt x="1369" y="383"/>
                </a:cubicBezTo>
                <a:close/>
                <a:moveTo>
                  <a:pt x="988" y="383"/>
                </a:moveTo>
                <a:cubicBezTo>
                  <a:pt x="988" y="222"/>
                  <a:pt x="851" y="88"/>
                  <a:pt x="684" y="88"/>
                </a:cubicBezTo>
                <a:cubicBezTo>
                  <a:pt x="514" y="88"/>
                  <a:pt x="377" y="222"/>
                  <a:pt x="377" y="383"/>
                </a:cubicBezTo>
                <a:cubicBezTo>
                  <a:pt x="377" y="548"/>
                  <a:pt x="514" y="679"/>
                  <a:pt x="684" y="679"/>
                </a:cubicBezTo>
                <a:cubicBezTo>
                  <a:pt x="851" y="679"/>
                  <a:pt x="988" y="548"/>
                  <a:pt x="988" y="383"/>
                </a:cubicBezTo>
                <a:close/>
                <a:moveTo>
                  <a:pt x="835" y="383"/>
                </a:moveTo>
                <a:cubicBezTo>
                  <a:pt x="835" y="466"/>
                  <a:pt x="766" y="531"/>
                  <a:pt x="684" y="531"/>
                </a:cubicBezTo>
                <a:cubicBezTo>
                  <a:pt x="599" y="531"/>
                  <a:pt x="531" y="466"/>
                  <a:pt x="531" y="383"/>
                </a:cubicBezTo>
                <a:cubicBezTo>
                  <a:pt x="531" y="301"/>
                  <a:pt x="599" y="236"/>
                  <a:pt x="684" y="236"/>
                </a:cubicBezTo>
                <a:cubicBezTo>
                  <a:pt x="728" y="236"/>
                  <a:pt x="654" y="353"/>
                  <a:pt x="684" y="383"/>
                </a:cubicBezTo>
                <a:cubicBezTo>
                  <a:pt x="706" y="411"/>
                  <a:pt x="835" y="345"/>
                  <a:pt x="835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233"/>
          <p:cNvSpPr>
            <a:spLocks/>
          </p:cNvSpPr>
          <p:nvPr/>
        </p:nvSpPr>
        <p:spPr bwMode="auto">
          <a:xfrm>
            <a:off x="11044340" y="6010173"/>
            <a:ext cx="635951" cy="568877"/>
          </a:xfrm>
          <a:custGeom>
            <a:avLst/>
            <a:gdLst>
              <a:gd name="T0" fmla="*/ 6722 w 16128"/>
              <a:gd name="T1" fmla="*/ 13938 h 14427"/>
              <a:gd name="T2" fmla="*/ 6726 w 16128"/>
              <a:gd name="T3" fmla="*/ 13682 h 14427"/>
              <a:gd name="T4" fmla="*/ 6757 w 16128"/>
              <a:gd name="T5" fmla="*/ 13452 h 14427"/>
              <a:gd name="T6" fmla="*/ 6822 w 16128"/>
              <a:gd name="T7" fmla="*/ 13207 h 14427"/>
              <a:gd name="T8" fmla="*/ 6935 w 16128"/>
              <a:gd name="T9" fmla="*/ 12972 h 14427"/>
              <a:gd name="T10" fmla="*/ 15600 w 16128"/>
              <a:gd name="T11" fmla="*/ 8470 h 14427"/>
              <a:gd name="T12" fmla="*/ 15769 w 16128"/>
              <a:gd name="T13" fmla="*/ 8377 h 14427"/>
              <a:gd name="T14" fmla="*/ 15969 w 16128"/>
              <a:gd name="T15" fmla="*/ 8201 h 14427"/>
              <a:gd name="T16" fmla="*/ 16109 w 16128"/>
              <a:gd name="T17" fmla="*/ 7931 h 14427"/>
              <a:gd name="T18" fmla="*/ 16099 w 16128"/>
              <a:gd name="T19" fmla="*/ 7557 h 14427"/>
              <a:gd name="T20" fmla="*/ 15849 w 16128"/>
              <a:gd name="T21" fmla="*/ 7071 h 14427"/>
              <a:gd name="T22" fmla="*/ 15261 w 16128"/>
              <a:gd name="T23" fmla="*/ 6429 h 14427"/>
              <a:gd name="T24" fmla="*/ 13533 w 16128"/>
              <a:gd name="T25" fmla="*/ 4634 h 14427"/>
              <a:gd name="T26" fmla="*/ 10980 w 16128"/>
              <a:gd name="T27" fmla="*/ 1958 h 14427"/>
              <a:gd name="T28" fmla="*/ 9427 w 16128"/>
              <a:gd name="T29" fmla="*/ 325 h 14427"/>
              <a:gd name="T30" fmla="*/ 9334 w 16128"/>
              <a:gd name="T31" fmla="*/ 218 h 14427"/>
              <a:gd name="T32" fmla="*/ 9232 w 16128"/>
              <a:gd name="T33" fmla="*/ 135 h 14427"/>
              <a:gd name="T34" fmla="*/ 9054 w 16128"/>
              <a:gd name="T35" fmla="*/ 51 h 14427"/>
              <a:gd name="T36" fmla="*/ 8783 w 16128"/>
              <a:gd name="T37" fmla="*/ 2 h 14427"/>
              <a:gd name="T38" fmla="*/ 8408 w 16128"/>
              <a:gd name="T39" fmla="*/ 26 h 14427"/>
              <a:gd name="T40" fmla="*/ 7914 w 16128"/>
              <a:gd name="T41" fmla="*/ 158 h 14427"/>
              <a:gd name="T42" fmla="*/ 6103 w 16128"/>
              <a:gd name="T43" fmla="*/ 864 h 14427"/>
              <a:gd name="T44" fmla="*/ 2955 w 16128"/>
              <a:gd name="T45" fmla="*/ 2094 h 14427"/>
              <a:gd name="T46" fmla="*/ 584 w 16128"/>
              <a:gd name="T47" fmla="*/ 3020 h 14427"/>
              <a:gd name="T48" fmla="*/ 281 w 16128"/>
              <a:gd name="T49" fmla="*/ 3156 h 14427"/>
              <a:gd name="T50" fmla="*/ 207 w 16128"/>
              <a:gd name="T51" fmla="*/ 3254 h 14427"/>
              <a:gd name="T52" fmla="*/ 117 w 16128"/>
              <a:gd name="T53" fmla="*/ 3434 h 14427"/>
              <a:gd name="T54" fmla="*/ 38 w 16128"/>
              <a:gd name="T55" fmla="*/ 3709 h 14427"/>
              <a:gd name="T56" fmla="*/ 1 w 16128"/>
              <a:gd name="T57" fmla="*/ 4091 h 14427"/>
              <a:gd name="T58" fmla="*/ 31 w 16128"/>
              <a:gd name="T59" fmla="*/ 4595 h 14427"/>
              <a:gd name="T60" fmla="*/ 281 w 16128"/>
              <a:gd name="T61" fmla="*/ 5372 h 14427"/>
              <a:gd name="T62" fmla="*/ 1157 w 16128"/>
              <a:gd name="T63" fmla="*/ 6854 h 14427"/>
              <a:gd name="T64" fmla="*/ 2450 w 16128"/>
              <a:gd name="T65" fmla="*/ 8776 h 14427"/>
              <a:gd name="T66" fmla="*/ 3889 w 16128"/>
              <a:gd name="T67" fmla="*/ 10803 h 14427"/>
              <a:gd name="T68" fmla="*/ 5200 w 16128"/>
              <a:gd name="T69" fmla="*/ 12597 h 14427"/>
              <a:gd name="T70" fmla="*/ 6375 w 16128"/>
              <a:gd name="T71" fmla="*/ 14169 h 14427"/>
              <a:gd name="T72" fmla="*/ 6419 w 16128"/>
              <a:gd name="T73" fmla="*/ 14235 h 14427"/>
              <a:gd name="T74" fmla="*/ 6516 w 16128"/>
              <a:gd name="T75" fmla="*/ 14322 h 14427"/>
              <a:gd name="T76" fmla="*/ 6685 w 16128"/>
              <a:gd name="T77" fmla="*/ 14400 h 14427"/>
              <a:gd name="T78" fmla="*/ 6938 w 16128"/>
              <a:gd name="T79" fmla="*/ 14426 h 14427"/>
              <a:gd name="T80" fmla="*/ 7289 w 16128"/>
              <a:gd name="T81" fmla="*/ 14363 h 14427"/>
              <a:gd name="T82" fmla="*/ 7752 w 16128"/>
              <a:gd name="T83" fmla="*/ 14169 h 14427"/>
              <a:gd name="T84" fmla="*/ 10065 w 16128"/>
              <a:gd name="T85" fmla="*/ 12967 h 14427"/>
              <a:gd name="T86" fmla="*/ 13162 w 16128"/>
              <a:gd name="T87" fmla="*/ 11351 h 14427"/>
              <a:gd name="T88" fmla="*/ 15079 w 16128"/>
              <a:gd name="T89" fmla="*/ 10350 h 14427"/>
              <a:gd name="T90" fmla="*/ 15216 w 16128"/>
              <a:gd name="T91" fmla="*/ 10264 h 14427"/>
              <a:gd name="T92" fmla="*/ 15339 w 16128"/>
              <a:gd name="T93" fmla="*/ 10149 h 14427"/>
              <a:gd name="T94" fmla="*/ 15466 w 16128"/>
              <a:gd name="T95" fmla="*/ 9966 h 14427"/>
              <a:gd name="T96" fmla="*/ 15545 w 16128"/>
              <a:gd name="T97" fmla="*/ 9717 h 14427"/>
              <a:gd name="T98" fmla="*/ 15526 w 16128"/>
              <a:gd name="T99" fmla="*/ 9401 h 14427"/>
              <a:gd name="T100" fmla="*/ 15358 w 16128"/>
              <a:gd name="T101" fmla="*/ 9019 h 14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128" h="14427">
                <a:moveTo>
                  <a:pt x="6730" y="14059"/>
                </a:moveTo>
                <a:lnTo>
                  <a:pt x="6729" y="14050"/>
                </a:lnTo>
                <a:lnTo>
                  <a:pt x="6727" y="14026"/>
                </a:lnTo>
                <a:lnTo>
                  <a:pt x="6724" y="13989"/>
                </a:lnTo>
                <a:lnTo>
                  <a:pt x="6722" y="13938"/>
                </a:lnTo>
                <a:lnTo>
                  <a:pt x="6720" y="13876"/>
                </a:lnTo>
                <a:lnTo>
                  <a:pt x="6721" y="13805"/>
                </a:lnTo>
                <a:lnTo>
                  <a:pt x="6722" y="13766"/>
                </a:lnTo>
                <a:lnTo>
                  <a:pt x="6724" y="13725"/>
                </a:lnTo>
                <a:lnTo>
                  <a:pt x="6726" y="13682"/>
                </a:lnTo>
                <a:lnTo>
                  <a:pt x="6730" y="13639"/>
                </a:lnTo>
                <a:lnTo>
                  <a:pt x="6735" y="13593"/>
                </a:lnTo>
                <a:lnTo>
                  <a:pt x="6740" y="13547"/>
                </a:lnTo>
                <a:lnTo>
                  <a:pt x="6748" y="13500"/>
                </a:lnTo>
                <a:lnTo>
                  <a:pt x="6757" y="13452"/>
                </a:lnTo>
                <a:lnTo>
                  <a:pt x="6766" y="13403"/>
                </a:lnTo>
                <a:lnTo>
                  <a:pt x="6778" y="13355"/>
                </a:lnTo>
                <a:lnTo>
                  <a:pt x="6791" y="13306"/>
                </a:lnTo>
                <a:lnTo>
                  <a:pt x="6805" y="13256"/>
                </a:lnTo>
                <a:lnTo>
                  <a:pt x="6822" y="13207"/>
                </a:lnTo>
                <a:lnTo>
                  <a:pt x="6840" y="13159"/>
                </a:lnTo>
                <a:lnTo>
                  <a:pt x="6860" y="13111"/>
                </a:lnTo>
                <a:lnTo>
                  <a:pt x="6884" y="13064"/>
                </a:lnTo>
                <a:lnTo>
                  <a:pt x="6908" y="13018"/>
                </a:lnTo>
                <a:lnTo>
                  <a:pt x="6935" y="12972"/>
                </a:lnTo>
                <a:lnTo>
                  <a:pt x="6965" y="12928"/>
                </a:lnTo>
                <a:lnTo>
                  <a:pt x="6997" y="12886"/>
                </a:lnTo>
                <a:lnTo>
                  <a:pt x="15546" y="8492"/>
                </a:lnTo>
                <a:lnTo>
                  <a:pt x="15560" y="8486"/>
                </a:lnTo>
                <a:lnTo>
                  <a:pt x="15600" y="8470"/>
                </a:lnTo>
                <a:lnTo>
                  <a:pt x="15627" y="8457"/>
                </a:lnTo>
                <a:lnTo>
                  <a:pt x="15658" y="8442"/>
                </a:lnTo>
                <a:lnTo>
                  <a:pt x="15693" y="8424"/>
                </a:lnTo>
                <a:lnTo>
                  <a:pt x="15730" y="8402"/>
                </a:lnTo>
                <a:lnTo>
                  <a:pt x="15769" y="8377"/>
                </a:lnTo>
                <a:lnTo>
                  <a:pt x="15809" y="8349"/>
                </a:lnTo>
                <a:lnTo>
                  <a:pt x="15851" y="8316"/>
                </a:lnTo>
                <a:lnTo>
                  <a:pt x="15891" y="8281"/>
                </a:lnTo>
                <a:lnTo>
                  <a:pt x="15931" y="8243"/>
                </a:lnTo>
                <a:lnTo>
                  <a:pt x="15969" y="8201"/>
                </a:lnTo>
                <a:lnTo>
                  <a:pt x="16005" y="8154"/>
                </a:lnTo>
                <a:lnTo>
                  <a:pt x="16037" y="8104"/>
                </a:lnTo>
                <a:lnTo>
                  <a:pt x="16066" y="8051"/>
                </a:lnTo>
                <a:lnTo>
                  <a:pt x="16090" y="7992"/>
                </a:lnTo>
                <a:lnTo>
                  <a:pt x="16109" y="7931"/>
                </a:lnTo>
                <a:lnTo>
                  <a:pt x="16121" y="7864"/>
                </a:lnTo>
                <a:lnTo>
                  <a:pt x="16128" y="7794"/>
                </a:lnTo>
                <a:lnTo>
                  <a:pt x="16126" y="7719"/>
                </a:lnTo>
                <a:lnTo>
                  <a:pt x="16117" y="7641"/>
                </a:lnTo>
                <a:lnTo>
                  <a:pt x="16099" y="7557"/>
                </a:lnTo>
                <a:lnTo>
                  <a:pt x="16071" y="7470"/>
                </a:lnTo>
                <a:lnTo>
                  <a:pt x="16032" y="7377"/>
                </a:lnTo>
                <a:lnTo>
                  <a:pt x="15983" y="7279"/>
                </a:lnTo>
                <a:lnTo>
                  <a:pt x="15921" y="7178"/>
                </a:lnTo>
                <a:lnTo>
                  <a:pt x="15849" y="7071"/>
                </a:lnTo>
                <a:lnTo>
                  <a:pt x="15762" y="6958"/>
                </a:lnTo>
                <a:lnTo>
                  <a:pt x="15661" y="6842"/>
                </a:lnTo>
                <a:lnTo>
                  <a:pt x="15545" y="6720"/>
                </a:lnTo>
                <a:lnTo>
                  <a:pt x="15412" y="6585"/>
                </a:lnTo>
                <a:lnTo>
                  <a:pt x="15261" y="6429"/>
                </a:lnTo>
                <a:lnTo>
                  <a:pt x="15091" y="6254"/>
                </a:lnTo>
                <a:lnTo>
                  <a:pt x="14904" y="6061"/>
                </a:lnTo>
                <a:lnTo>
                  <a:pt x="14490" y="5630"/>
                </a:lnTo>
                <a:lnTo>
                  <a:pt x="14028" y="5151"/>
                </a:lnTo>
                <a:lnTo>
                  <a:pt x="13533" y="4634"/>
                </a:lnTo>
                <a:lnTo>
                  <a:pt x="13016" y="4094"/>
                </a:lnTo>
                <a:lnTo>
                  <a:pt x="12491" y="3544"/>
                </a:lnTo>
                <a:lnTo>
                  <a:pt x="11968" y="2995"/>
                </a:lnTo>
                <a:lnTo>
                  <a:pt x="11460" y="2462"/>
                </a:lnTo>
                <a:lnTo>
                  <a:pt x="10980" y="1958"/>
                </a:lnTo>
                <a:lnTo>
                  <a:pt x="10541" y="1496"/>
                </a:lnTo>
                <a:lnTo>
                  <a:pt x="10153" y="1088"/>
                </a:lnTo>
                <a:lnTo>
                  <a:pt x="9830" y="748"/>
                </a:lnTo>
                <a:lnTo>
                  <a:pt x="9584" y="489"/>
                </a:lnTo>
                <a:lnTo>
                  <a:pt x="9427" y="325"/>
                </a:lnTo>
                <a:lnTo>
                  <a:pt x="9372" y="267"/>
                </a:lnTo>
                <a:lnTo>
                  <a:pt x="9368" y="261"/>
                </a:lnTo>
                <a:lnTo>
                  <a:pt x="9356" y="244"/>
                </a:lnTo>
                <a:lnTo>
                  <a:pt x="9346" y="233"/>
                </a:lnTo>
                <a:lnTo>
                  <a:pt x="9334" y="218"/>
                </a:lnTo>
                <a:lnTo>
                  <a:pt x="9319" y="204"/>
                </a:lnTo>
                <a:lnTo>
                  <a:pt x="9302" y="188"/>
                </a:lnTo>
                <a:lnTo>
                  <a:pt x="9282" y="171"/>
                </a:lnTo>
                <a:lnTo>
                  <a:pt x="9258" y="153"/>
                </a:lnTo>
                <a:lnTo>
                  <a:pt x="9232" y="135"/>
                </a:lnTo>
                <a:lnTo>
                  <a:pt x="9203" y="118"/>
                </a:lnTo>
                <a:lnTo>
                  <a:pt x="9171" y="100"/>
                </a:lnTo>
                <a:lnTo>
                  <a:pt x="9136" y="83"/>
                </a:lnTo>
                <a:lnTo>
                  <a:pt x="9096" y="66"/>
                </a:lnTo>
                <a:lnTo>
                  <a:pt x="9054" y="51"/>
                </a:lnTo>
                <a:lnTo>
                  <a:pt x="9007" y="37"/>
                </a:lnTo>
                <a:lnTo>
                  <a:pt x="8957" y="25"/>
                </a:lnTo>
                <a:lnTo>
                  <a:pt x="8903" y="15"/>
                </a:lnTo>
                <a:lnTo>
                  <a:pt x="8845" y="7"/>
                </a:lnTo>
                <a:lnTo>
                  <a:pt x="8783" y="2"/>
                </a:lnTo>
                <a:lnTo>
                  <a:pt x="8717" y="0"/>
                </a:lnTo>
                <a:lnTo>
                  <a:pt x="8647" y="1"/>
                </a:lnTo>
                <a:lnTo>
                  <a:pt x="8571" y="6"/>
                </a:lnTo>
                <a:lnTo>
                  <a:pt x="8491" y="14"/>
                </a:lnTo>
                <a:lnTo>
                  <a:pt x="8408" y="26"/>
                </a:lnTo>
                <a:lnTo>
                  <a:pt x="8319" y="42"/>
                </a:lnTo>
                <a:lnTo>
                  <a:pt x="8225" y="63"/>
                </a:lnTo>
                <a:lnTo>
                  <a:pt x="8126" y="91"/>
                </a:lnTo>
                <a:lnTo>
                  <a:pt x="8023" y="122"/>
                </a:lnTo>
                <a:lnTo>
                  <a:pt x="7914" y="158"/>
                </a:lnTo>
                <a:lnTo>
                  <a:pt x="7799" y="201"/>
                </a:lnTo>
                <a:lnTo>
                  <a:pt x="7510" y="315"/>
                </a:lnTo>
                <a:lnTo>
                  <a:pt x="7120" y="467"/>
                </a:lnTo>
                <a:lnTo>
                  <a:pt x="6646" y="652"/>
                </a:lnTo>
                <a:lnTo>
                  <a:pt x="6103" y="864"/>
                </a:lnTo>
                <a:lnTo>
                  <a:pt x="5511" y="1096"/>
                </a:lnTo>
                <a:lnTo>
                  <a:pt x="4883" y="1341"/>
                </a:lnTo>
                <a:lnTo>
                  <a:pt x="4237" y="1594"/>
                </a:lnTo>
                <a:lnTo>
                  <a:pt x="3588" y="1846"/>
                </a:lnTo>
                <a:lnTo>
                  <a:pt x="2955" y="2094"/>
                </a:lnTo>
                <a:lnTo>
                  <a:pt x="2353" y="2330"/>
                </a:lnTo>
                <a:lnTo>
                  <a:pt x="1798" y="2546"/>
                </a:lnTo>
                <a:lnTo>
                  <a:pt x="1307" y="2737"/>
                </a:lnTo>
                <a:lnTo>
                  <a:pt x="897" y="2898"/>
                </a:lnTo>
                <a:lnTo>
                  <a:pt x="584" y="3020"/>
                </a:lnTo>
                <a:lnTo>
                  <a:pt x="383" y="3099"/>
                </a:lnTo>
                <a:lnTo>
                  <a:pt x="312" y="3126"/>
                </a:lnTo>
                <a:lnTo>
                  <a:pt x="307" y="3131"/>
                </a:lnTo>
                <a:lnTo>
                  <a:pt x="292" y="3145"/>
                </a:lnTo>
                <a:lnTo>
                  <a:pt x="281" y="3156"/>
                </a:lnTo>
                <a:lnTo>
                  <a:pt x="269" y="3169"/>
                </a:lnTo>
                <a:lnTo>
                  <a:pt x="255" y="3186"/>
                </a:lnTo>
                <a:lnTo>
                  <a:pt x="240" y="3205"/>
                </a:lnTo>
                <a:lnTo>
                  <a:pt x="224" y="3228"/>
                </a:lnTo>
                <a:lnTo>
                  <a:pt x="207" y="3254"/>
                </a:lnTo>
                <a:lnTo>
                  <a:pt x="190" y="3283"/>
                </a:lnTo>
                <a:lnTo>
                  <a:pt x="171" y="3315"/>
                </a:lnTo>
                <a:lnTo>
                  <a:pt x="153" y="3351"/>
                </a:lnTo>
                <a:lnTo>
                  <a:pt x="135" y="3391"/>
                </a:lnTo>
                <a:lnTo>
                  <a:pt x="117" y="3434"/>
                </a:lnTo>
                <a:lnTo>
                  <a:pt x="99" y="3481"/>
                </a:lnTo>
                <a:lnTo>
                  <a:pt x="83" y="3531"/>
                </a:lnTo>
                <a:lnTo>
                  <a:pt x="67" y="3586"/>
                </a:lnTo>
                <a:lnTo>
                  <a:pt x="51" y="3645"/>
                </a:lnTo>
                <a:lnTo>
                  <a:pt x="38" y="3709"/>
                </a:lnTo>
                <a:lnTo>
                  <a:pt x="27" y="3776"/>
                </a:lnTo>
                <a:lnTo>
                  <a:pt x="17" y="3848"/>
                </a:lnTo>
                <a:lnTo>
                  <a:pt x="9" y="3924"/>
                </a:lnTo>
                <a:lnTo>
                  <a:pt x="4" y="4005"/>
                </a:lnTo>
                <a:lnTo>
                  <a:pt x="1" y="4091"/>
                </a:lnTo>
                <a:lnTo>
                  <a:pt x="0" y="4182"/>
                </a:lnTo>
                <a:lnTo>
                  <a:pt x="3" y="4276"/>
                </a:lnTo>
                <a:lnTo>
                  <a:pt x="9" y="4377"/>
                </a:lnTo>
                <a:lnTo>
                  <a:pt x="18" y="4483"/>
                </a:lnTo>
                <a:lnTo>
                  <a:pt x="31" y="4595"/>
                </a:lnTo>
                <a:lnTo>
                  <a:pt x="47" y="4710"/>
                </a:lnTo>
                <a:lnTo>
                  <a:pt x="69" y="4832"/>
                </a:lnTo>
                <a:lnTo>
                  <a:pt x="108" y="4976"/>
                </a:lnTo>
                <a:lnTo>
                  <a:pt x="179" y="5157"/>
                </a:lnTo>
                <a:lnTo>
                  <a:pt x="281" y="5372"/>
                </a:lnTo>
                <a:lnTo>
                  <a:pt x="409" y="5616"/>
                </a:lnTo>
                <a:lnTo>
                  <a:pt x="563" y="5890"/>
                </a:lnTo>
                <a:lnTo>
                  <a:pt x="741" y="6189"/>
                </a:lnTo>
                <a:lnTo>
                  <a:pt x="939" y="6511"/>
                </a:lnTo>
                <a:lnTo>
                  <a:pt x="1157" y="6854"/>
                </a:lnTo>
                <a:lnTo>
                  <a:pt x="1391" y="7214"/>
                </a:lnTo>
                <a:lnTo>
                  <a:pt x="1639" y="7590"/>
                </a:lnTo>
                <a:lnTo>
                  <a:pt x="1900" y="7976"/>
                </a:lnTo>
                <a:lnTo>
                  <a:pt x="2171" y="8373"/>
                </a:lnTo>
                <a:lnTo>
                  <a:pt x="2450" y="8776"/>
                </a:lnTo>
                <a:lnTo>
                  <a:pt x="2735" y="9184"/>
                </a:lnTo>
                <a:lnTo>
                  <a:pt x="3023" y="9593"/>
                </a:lnTo>
                <a:lnTo>
                  <a:pt x="3313" y="10002"/>
                </a:lnTo>
                <a:lnTo>
                  <a:pt x="3603" y="10405"/>
                </a:lnTo>
                <a:lnTo>
                  <a:pt x="3889" y="10803"/>
                </a:lnTo>
                <a:lnTo>
                  <a:pt x="4170" y="11190"/>
                </a:lnTo>
                <a:lnTo>
                  <a:pt x="4444" y="11567"/>
                </a:lnTo>
                <a:lnTo>
                  <a:pt x="4708" y="11928"/>
                </a:lnTo>
                <a:lnTo>
                  <a:pt x="4961" y="12273"/>
                </a:lnTo>
                <a:lnTo>
                  <a:pt x="5200" y="12597"/>
                </a:lnTo>
                <a:lnTo>
                  <a:pt x="5424" y="12898"/>
                </a:lnTo>
                <a:lnTo>
                  <a:pt x="5814" y="13422"/>
                </a:lnTo>
                <a:lnTo>
                  <a:pt x="6114" y="13823"/>
                </a:lnTo>
                <a:lnTo>
                  <a:pt x="6307" y="14080"/>
                </a:lnTo>
                <a:lnTo>
                  <a:pt x="6375" y="14169"/>
                </a:lnTo>
                <a:lnTo>
                  <a:pt x="6378" y="14176"/>
                </a:lnTo>
                <a:lnTo>
                  <a:pt x="6389" y="14193"/>
                </a:lnTo>
                <a:lnTo>
                  <a:pt x="6396" y="14206"/>
                </a:lnTo>
                <a:lnTo>
                  <a:pt x="6406" y="14220"/>
                </a:lnTo>
                <a:lnTo>
                  <a:pt x="6419" y="14235"/>
                </a:lnTo>
                <a:lnTo>
                  <a:pt x="6433" y="14251"/>
                </a:lnTo>
                <a:lnTo>
                  <a:pt x="6450" y="14269"/>
                </a:lnTo>
                <a:lnTo>
                  <a:pt x="6469" y="14286"/>
                </a:lnTo>
                <a:lnTo>
                  <a:pt x="6492" y="14304"/>
                </a:lnTo>
                <a:lnTo>
                  <a:pt x="6516" y="14322"/>
                </a:lnTo>
                <a:lnTo>
                  <a:pt x="6544" y="14339"/>
                </a:lnTo>
                <a:lnTo>
                  <a:pt x="6574" y="14357"/>
                </a:lnTo>
                <a:lnTo>
                  <a:pt x="6607" y="14373"/>
                </a:lnTo>
                <a:lnTo>
                  <a:pt x="6645" y="14387"/>
                </a:lnTo>
                <a:lnTo>
                  <a:pt x="6685" y="14400"/>
                </a:lnTo>
                <a:lnTo>
                  <a:pt x="6728" y="14410"/>
                </a:lnTo>
                <a:lnTo>
                  <a:pt x="6775" y="14418"/>
                </a:lnTo>
                <a:lnTo>
                  <a:pt x="6825" y="14424"/>
                </a:lnTo>
                <a:lnTo>
                  <a:pt x="6880" y="14427"/>
                </a:lnTo>
                <a:lnTo>
                  <a:pt x="6938" y="14426"/>
                </a:lnTo>
                <a:lnTo>
                  <a:pt x="7000" y="14422"/>
                </a:lnTo>
                <a:lnTo>
                  <a:pt x="7066" y="14414"/>
                </a:lnTo>
                <a:lnTo>
                  <a:pt x="7136" y="14402"/>
                </a:lnTo>
                <a:lnTo>
                  <a:pt x="7210" y="14385"/>
                </a:lnTo>
                <a:lnTo>
                  <a:pt x="7289" y="14363"/>
                </a:lnTo>
                <a:lnTo>
                  <a:pt x="7373" y="14336"/>
                </a:lnTo>
                <a:lnTo>
                  <a:pt x="7460" y="14303"/>
                </a:lnTo>
                <a:lnTo>
                  <a:pt x="7552" y="14265"/>
                </a:lnTo>
                <a:lnTo>
                  <a:pt x="7650" y="14221"/>
                </a:lnTo>
                <a:lnTo>
                  <a:pt x="7752" y="14169"/>
                </a:lnTo>
                <a:lnTo>
                  <a:pt x="8057" y="14012"/>
                </a:lnTo>
                <a:lnTo>
                  <a:pt x="8457" y="13805"/>
                </a:lnTo>
                <a:lnTo>
                  <a:pt x="8936" y="13556"/>
                </a:lnTo>
                <a:lnTo>
                  <a:pt x="9476" y="13274"/>
                </a:lnTo>
                <a:lnTo>
                  <a:pt x="10065" y="12967"/>
                </a:lnTo>
                <a:lnTo>
                  <a:pt x="10685" y="12644"/>
                </a:lnTo>
                <a:lnTo>
                  <a:pt x="11320" y="12313"/>
                </a:lnTo>
                <a:lnTo>
                  <a:pt x="11956" y="11982"/>
                </a:lnTo>
                <a:lnTo>
                  <a:pt x="12575" y="11658"/>
                </a:lnTo>
                <a:lnTo>
                  <a:pt x="13162" y="11351"/>
                </a:lnTo>
                <a:lnTo>
                  <a:pt x="13704" y="11069"/>
                </a:lnTo>
                <a:lnTo>
                  <a:pt x="14181" y="10819"/>
                </a:lnTo>
                <a:lnTo>
                  <a:pt x="14580" y="10611"/>
                </a:lnTo>
                <a:lnTo>
                  <a:pt x="14884" y="10452"/>
                </a:lnTo>
                <a:lnTo>
                  <a:pt x="15079" y="10350"/>
                </a:lnTo>
                <a:lnTo>
                  <a:pt x="15146" y="10314"/>
                </a:lnTo>
                <a:lnTo>
                  <a:pt x="15155" y="10309"/>
                </a:lnTo>
                <a:lnTo>
                  <a:pt x="15179" y="10291"/>
                </a:lnTo>
                <a:lnTo>
                  <a:pt x="15197" y="10279"/>
                </a:lnTo>
                <a:lnTo>
                  <a:pt x="15216" y="10264"/>
                </a:lnTo>
                <a:lnTo>
                  <a:pt x="15238" y="10247"/>
                </a:lnTo>
                <a:lnTo>
                  <a:pt x="15261" y="10226"/>
                </a:lnTo>
                <a:lnTo>
                  <a:pt x="15286" y="10203"/>
                </a:lnTo>
                <a:lnTo>
                  <a:pt x="15313" y="10178"/>
                </a:lnTo>
                <a:lnTo>
                  <a:pt x="15339" y="10149"/>
                </a:lnTo>
                <a:lnTo>
                  <a:pt x="15366" y="10117"/>
                </a:lnTo>
                <a:lnTo>
                  <a:pt x="15392" y="10084"/>
                </a:lnTo>
                <a:lnTo>
                  <a:pt x="15418" y="10047"/>
                </a:lnTo>
                <a:lnTo>
                  <a:pt x="15443" y="10008"/>
                </a:lnTo>
                <a:lnTo>
                  <a:pt x="15466" y="9966"/>
                </a:lnTo>
                <a:lnTo>
                  <a:pt x="15487" y="9921"/>
                </a:lnTo>
                <a:lnTo>
                  <a:pt x="15506" y="9874"/>
                </a:lnTo>
                <a:lnTo>
                  <a:pt x="15522" y="9824"/>
                </a:lnTo>
                <a:lnTo>
                  <a:pt x="15536" y="9771"/>
                </a:lnTo>
                <a:lnTo>
                  <a:pt x="15545" y="9717"/>
                </a:lnTo>
                <a:lnTo>
                  <a:pt x="15551" y="9658"/>
                </a:lnTo>
                <a:lnTo>
                  <a:pt x="15552" y="9598"/>
                </a:lnTo>
                <a:lnTo>
                  <a:pt x="15549" y="9534"/>
                </a:lnTo>
                <a:lnTo>
                  <a:pt x="15540" y="9469"/>
                </a:lnTo>
                <a:lnTo>
                  <a:pt x="15526" y="9401"/>
                </a:lnTo>
                <a:lnTo>
                  <a:pt x="15507" y="9329"/>
                </a:lnTo>
                <a:lnTo>
                  <a:pt x="15480" y="9256"/>
                </a:lnTo>
                <a:lnTo>
                  <a:pt x="15447" y="9179"/>
                </a:lnTo>
                <a:lnTo>
                  <a:pt x="15406" y="9101"/>
                </a:lnTo>
                <a:lnTo>
                  <a:pt x="15358" y="9019"/>
                </a:lnTo>
                <a:lnTo>
                  <a:pt x="15301" y="8934"/>
                </a:lnTo>
                <a:lnTo>
                  <a:pt x="15147" y="9760"/>
                </a:lnTo>
                <a:lnTo>
                  <a:pt x="6730" y="140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17248"/>
              </p:ext>
            </p:extLst>
          </p:nvPr>
        </p:nvGraphicFramePr>
        <p:xfrm>
          <a:off x="797961" y="1755985"/>
          <a:ext cx="9555402" cy="3985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439">
                  <a:extLst>
                    <a:ext uri="{9D8B030D-6E8A-4147-A177-3AD203B41FA5}">
                      <a16:colId xmlns:a16="http://schemas.microsoft.com/office/drawing/2014/main" val="647809692"/>
                    </a:ext>
                  </a:extLst>
                </a:gridCol>
                <a:gridCol w="6390963">
                  <a:extLst>
                    <a:ext uri="{9D8B030D-6E8A-4147-A177-3AD203B41FA5}">
                      <a16:colId xmlns:a16="http://schemas.microsoft.com/office/drawing/2014/main" val="3725119005"/>
                    </a:ext>
                  </a:extLst>
                </a:gridCol>
              </a:tblGrid>
              <a:tr h="10902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Форма инвалидности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Какие условия труда можно создать и внести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  в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трудовой договор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938162"/>
                  </a:ext>
                </a:extLst>
              </a:tr>
              <a:tr h="18999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Передвигается на коляске, нарушение опорно-двигательного аппарата (передвигается с помощью ходунков, костылей, тростей и т.д.)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доступных условий для свободного передвижения и пользования общественными местами офисного пространства;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Специальное оборудование рабочего места с учетом доступности, удобства и эргономики для человека на коляске;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Выделение специального парковочного места с учетом удобства посадки и высадки, маршрута до рабочего места;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Прикрепление сотрудников, ответственных за помощь в эвакуации при пожарной тревоге;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Предоставление гибкого графика работы и возможности полной/частичной удаленной работы.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693372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-278674" y="581324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5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Условия труда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28713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50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Условия труда</a:t>
            </a:r>
          </a:p>
        </p:txBody>
      </p:sp>
    </p:spTree>
    <p:extLst>
      <p:ext uri="{BB962C8B-B14F-4D97-AF65-F5344CB8AC3E}">
        <p14:creationId xmlns:p14="http://schemas.microsoft.com/office/powerpoint/2010/main" val="413159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9242"/>
              </p:ext>
            </p:extLst>
          </p:nvPr>
        </p:nvGraphicFramePr>
        <p:xfrm>
          <a:off x="797961" y="1755985"/>
          <a:ext cx="9555402" cy="483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439">
                  <a:extLst>
                    <a:ext uri="{9D8B030D-6E8A-4147-A177-3AD203B41FA5}">
                      <a16:colId xmlns:a16="http://schemas.microsoft.com/office/drawing/2014/main" val="647809692"/>
                    </a:ext>
                  </a:extLst>
                </a:gridCol>
                <a:gridCol w="6390963">
                  <a:extLst>
                    <a:ext uri="{9D8B030D-6E8A-4147-A177-3AD203B41FA5}">
                      <a16:colId xmlns:a16="http://schemas.microsoft.com/office/drawing/2014/main" val="3725119005"/>
                    </a:ext>
                  </a:extLst>
                </a:gridCol>
              </a:tblGrid>
              <a:tr h="10902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Форма инвалидности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Какие условия труда можно создать и внести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  в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трудовой договор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938162"/>
                  </a:ext>
                </a:extLst>
              </a:tr>
              <a:tr h="1899944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Незрячий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Оборудование персонального компьютера специализированным программным обеспечением (программы экранного доступа);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Адаптация рабочего места и офисного пространства для комфортного и свободного передвижения незрячего человека;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Представление рабочих материалов (инструкций, должностных обязанностей, необходимых рабочих материалов и т.п.) в удобных форматах (электронный вид, звуковой формат, азбука Брайля);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Прикрепление сотрудника/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ов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ответственного за сопровождение, освоение служебных обязанностей, адаптацию на рабочем месте и в офисном пространстве, эвакуацию в случае пожарной тревоги;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Предоставление гибкого графика работы и возможности полной/частичной удаленной работы.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693372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28713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50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Условия труда</a:t>
            </a:r>
          </a:p>
        </p:txBody>
      </p:sp>
      <p:sp>
        <p:nvSpPr>
          <p:cNvPr id="15" name="Freeform 233"/>
          <p:cNvSpPr>
            <a:spLocks/>
          </p:cNvSpPr>
          <p:nvPr/>
        </p:nvSpPr>
        <p:spPr bwMode="auto">
          <a:xfrm>
            <a:off x="11044340" y="6010173"/>
            <a:ext cx="635951" cy="568877"/>
          </a:xfrm>
          <a:custGeom>
            <a:avLst/>
            <a:gdLst>
              <a:gd name="T0" fmla="*/ 6722 w 16128"/>
              <a:gd name="T1" fmla="*/ 13938 h 14427"/>
              <a:gd name="T2" fmla="*/ 6726 w 16128"/>
              <a:gd name="T3" fmla="*/ 13682 h 14427"/>
              <a:gd name="T4" fmla="*/ 6757 w 16128"/>
              <a:gd name="T5" fmla="*/ 13452 h 14427"/>
              <a:gd name="T6" fmla="*/ 6822 w 16128"/>
              <a:gd name="T7" fmla="*/ 13207 h 14427"/>
              <a:gd name="T8" fmla="*/ 6935 w 16128"/>
              <a:gd name="T9" fmla="*/ 12972 h 14427"/>
              <a:gd name="T10" fmla="*/ 15600 w 16128"/>
              <a:gd name="T11" fmla="*/ 8470 h 14427"/>
              <a:gd name="T12" fmla="*/ 15769 w 16128"/>
              <a:gd name="T13" fmla="*/ 8377 h 14427"/>
              <a:gd name="T14" fmla="*/ 15969 w 16128"/>
              <a:gd name="T15" fmla="*/ 8201 h 14427"/>
              <a:gd name="T16" fmla="*/ 16109 w 16128"/>
              <a:gd name="T17" fmla="*/ 7931 h 14427"/>
              <a:gd name="T18" fmla="*/ 16099 w 16128"/>
              <a:gd name="T19" fmla="*/ 7557 h 14427"/>
              <a:gd name="T20" fmla="*/ 15849 w 16128"/>
              <a:gd name="T21" fmla="*/ 7071 h 14427"/>
              <a:gd name="T22" fmla="*/ 15261 w 16128"/>
              <a:gd name="T23" fmla="*/ 6429 h 14427"/>
              <a:gd name="T24" fmla="*/ 13533 w 16128"/>
              <a:gd name="T25" fmla="*/ 4634 h 14427"/>
              <a:gd name="T26" fmla="*/ 10980 w 16128"/>
              <a:gd name="T27" fmla="*/ 1958 h 14427"/>
              <a:gd name="T28" fmla="*/ 9427 w 16128"/>
              <a:gd name="T29" fmla="*/ 325 h 14427"/>
              <a:gd name="T30" fmla="*/ 9334 w 16128"/>
              <a:gd name="T31" fmla="*/ 218 h 14427"/>
              <a:gd name="T32" fmla="*/ 9232 w 16128"/>
              <a:gd name="T33" fmla="*/ 135 h 14427"/>
              <a:gd name="T34" fmla="*/ 9054 w 16128"/>
              <a:gd name="T35" fmla="*/ 51 h 14427"/>
              <a:gd name="T36" fmla="*/ 8783 w 16128"/>
              <a:gd name="T37" fmla="*/ 2 h 14427"/>
              <a:gd name="T38" fmla="*/ 8408 w 16128"/>
              <a:gd name="T39" fmla="*/ 26 h 14427"/>
              <a:gd name="T40" fmla="*/ 7914 w 16128"/>
              <a:gd name="T41" fmla="*/ 158 h 14427"/>
              <a:gd name="T42" fmla="*/ 6103 w 16128"/>
              <a:gd name="T43" fmla="*/ 864 h 14427"/>
              <a:gd name="T44" fmla="*/ 2955 w 16128"/>
              <a:gd name="T45" fmla="*/ 2094 h 14427"/>
              <a:gd name="T46" fmla="*/ 584 w 16128"/>
              <a:gd name="T47" fmla="*/ 3020 h 14427"/>
              <a:gd name="T48" fmla="*/ 281 w 16128"/>
              <a:gd name="T49" fmla="*/ 3156 h 14427"/>
              <a:gd name="T50" fmla="*/ 207 w 16128"/>
              <a:gd name="T51" fmla="*/ 3254 h 14427"/>
              <a:gd name="T52" fmla="*/ 117 w 16128"/>
              <a:gd name="T53" fmla="*/ 3434 h 14427"/>
              <a:gd name="T54" fmla="*/ 38 w 16128"/>
              <a:gd name="T55" fmla="*/ 3709 h 14427"/>
              <a:gd name="T56" fmla="*/ 1 w 16128"/>
              <a:gd name="T57" fmla="*/ 4091 h 14427"/>
              <a:gd name="T58" fmla="*/ 31 w 16128"/>
              <a:gd name="T59" fmla="*/ 4595 h 14427"/>
              <a:gd name="T60" fmla="*/ 281 w 16128"/>
              <a:gd name="T61" fmla="*/ 5372 h 14427"/>
              <a:gd name="T62" fmla="*/ 1157 w 16128"/>
              <a:gd name="T63" fmla="*/ 6854 h 14427"/>
              <a:gd name="T64" fmla="*/ 2450 w 16128"/>
              <a:gd name="T65" fmla="*/ 8776 h 14427"/>
              <a:gd name="T66" fmla="*/ 3889 w 16128"/>
              <a:gd name="T67" fmla="*/ 10803 h 14427"/>
              <a:gd name="T68" fmla="*/ 5200 w 16128"/>
              <a:gd name="T69" fmla="*/ 12597 h 14427"/>
              <a:gd name="T70" fmla="*/ 6375 w 16128"/>
              <a:gd name="T71" fmla="*/ 14169 h 14427"/>
              <a:gd name="T72" fmla="*/ 6419 w 16128"/>
              <a:gd name="T73" fmla="*/ 14235 h 14427"/>
              <a:gd name="T74" fmla="*/ 6516 w 16128"/>
              <a:gd name="T75" fmla="*/ 14322 h 14427"/>
              <a:gd name="T76" fmla="*/ 6685 w 16128"/>
              <a:gd name="T77" fmla="*/ 14400 h 14427"/>
              <a:gd name="T78" fmla="*/ 6938 w 16128"/>
              <a:gd name="T79" fmla="*/ 14426 h 14427"/>
              <a:gd name="T80" fmla="*/ 7289 w 16128"/>
              <a:gd name="T81" fmla="*/ 14363 h 14427"/>
              <a:gd name="T82" fmla="*/ 7752 w 16128"/>
              <a:gd name="T83" fmla="*/ 14169 h 14427"/>
              <a:gd name="T84" fmla="*/ 10065 w 16128"/>
              <a:gd name="T85" fmla="*/ 12967 h 14427"/>
              <a:gd name="T86" fmla="*/ 13162 w 16128"/>
              <a:gd name="T87" fmla="*/ 11351 h 14427"/>
              <a:gd name="T88" fmla="*/ 15079 w 16128"/>
              <a:gd name="T89" fmla="*/ 10350 h 14427"/>
              <a:gd name="T90" fmla="*/ 15216 w 16128"/>
              <a:gd name="T91" fmla="*/ 10264 h 14427"/>
              <a:gd name="T92" fmla="*/ 15339 w 16128"/>
              <a:gd name="T93" fmla="*/ 10149 h 14427"/>
              <a:gd name="T94" fmla="*/ 15466 w 16128"/>
              <a:gd name="T95" fmla="*/ 9966 h 14427"/>
              <a:gd name="T96" fmla="*/ 15545 w 16128"/>
              <a:gd name="T97" fmla="*/ 9717 h 14427"/>
              <a:gd name="T98" fmla="*/ 15526 w 16128"/>
              <a:gd name="T99" fmla="*/ 9401 h 14427"/>
              <a:gd name="T100" fmla="*/ 15358 w 16128"/>
              <a:gd name="T101" fmla="*/ 9019 h 14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128" h="14427">
                <a:moveTo>
                  <a:pt x="6730" y="14059"/>
                </a:moveTo>
                <a:lnTo>
                  <a:pt x="6729" y="14050"/>
                </a:lnTo>
                <a:lnTo>
                  <a:pt x="6727" y="14026"/>
                </a:lnTo>
                <a:lnTo>
                  <a:pt x="6724" y="13989"/>
                </a:lnTo>
                <a:lnTo>
                  <a:pt x="6722" y="13938"/>
                </a:lnTo>
                <a:lnTo>
                  <a:pt x="6720" y="13876"/>
                </a:lnTo>
                <a:lnTo>
                  <a:pt x="6721" y="13805"/>
                </a:lnTo>
                <a:lnTo>
                  <a:pt x="6722" y="13766"/>
                </a:lnTo>
                <a:lnTo>
                  <a:pt x="6724" y="13725"/>
                </a:lnTo>
                <a:lnTo>
                  <a:pt x="6726" y="13682"/>
                </a:lnTo>
                <a:lnTo>
                  <a:pt x="6730" y="13639"/>
                </a:lnTo>
                <a:lnTo>
                  <a:pt x="6735" y="13593"/>
                </a:lnTo>
                <a:lnTo>
                  <a:pt x="6740" y="13547"/>
                </a:lnTo>
                <a:lnTo>
                  <a:pt x="6748" y="13500"/>
                </a:lnTo>
                <a:lnTo>
                  <a:pt x="6757" y="13452"/>
                </a:lnTo>
                <a:lnTo>
                  <a:pt x="6766" y="13403"/>
                </a:lnTo>
                <a:lnTo>
                  <a:pt x="6778" y="13355"/>
                </a:lnTo>
                <a:lnTo>
                  <a:pt x="6791" y="13306"/>
                </a:lnTo>
                <a:lnTo>
                  <a:pt x="6805" y="13256"/>
                </a:lnTo>
                <a:lnTo>
                  <a:pt x="6822" y="13207"/>
                </a:lnTo>
                <a:lnTo>
                  <a:pt x="6840" y="13159"/>
                </a:lnTo>
                <a:lnTo>
                  <a:pt x="6860" y="13111"/>
                </a:lnTo>
                <a:lnTo>
                  <a:pt x="6884" y="13064"/>
                </a:lnTo>
                <a:lnTo>
                  <a:pt x="6908" y="13018"/>
                </a:lnTo>
                <a:lnTo>
                  <a:pt x="6935" y="12972"/>
                </a:lnTo>
                <a:lnTo>
                  <a:pt x="6965" y="12928"/>
                </a:lnTo>
                <a:lnTo>
                  <a:pt x="6997" y="12886"/>
                </a:lnTo>
                <a:lnTo>
                  <a:pt x="15546" y="8492"/>
                </a:lnTo>
                <a:lnTo>
                  <a:pt x="15560" y="8486"/>
                </a:lnTo>
                <a:lnTo>
                  <a:pt x="15600" y="8470"/>
                </a:lnTo>
                <a:lnTo>
                  <a:pt x="15627" y="8457"/>
                </a:lnTo>
                <a:lnTo>
                  <a:pt x="15658" y="8442"/>
                </a:lnTo>
                <a:lnTo>
                  <a:pt x="15693" y="8424"/>
                </a:lnTo>
                <a:lnTo>
                  <a:pt x="15730" y="8402"/>
                </a:lnTo>
                <a:lnTo>
                  <a:pt x="15769" y="8377"/>
                </a:lnTo>
                <a:lnTo>
                  <a:pt x="15809" y="8349"/>
                </a:lnTo>
                <a:lnTo>
                  <a:pt x="15851" y="8316"/>
                </a:lnTo>
                <a:lnTo>
                  <a:pt x="15891" y="8281"/>
                </a:lnTo>
                <a:lnTo>
                  <a:pt x="15931" y="8243"/>
                </a:lnTo>
                <a:lnTo>
                  <a:pt x="15969" y="8201"/>
                </a:lnTo>
                <a:lnTo>
                  <a:pt x="16005" y="8154"/>
                </a:lnTo>
                <a:lnTo>
                  <a:pt x="16037" y="8104"/>
                </a:lnTo>
                <a:lnTo>
                  <a:pt x="16066" y="8051"/>
                </a:lnTo>
                <a:lnTo>
                  <a:pt x="16090" y="7992"/>
                </a:lnTo>
                <a:lnTo>
                  <a:pt x="16109" y="7931"/>
                </a:lnTo>
                <a:lnTo>
                  <a:pt x="16121" y="7864"/>
                </a:lnTo>
                <a:lnTo>
                  <a:pt x="16128" y="7794"/>
                </a:lnTo>
                <a:lnTo>
                  <a:pt x="16126" y="7719"/>
                </a:lnTo>
                <a:lnTo>
                  <a:pt x="16117" y="7641"/>
                </a:lnTo>
                <a:lnTo>
                  <a:pt x="16099" y="7557"/>
                </a:lnTo>
                <a:lnTo>
                  <a:pt x="16071" y="7470"/>
                </a:lnTo>
                <a:lnTo>
                  <a:pt x="16032" y="7377"/>
                </a:lnTo>
                <a:lnTo>
                  <a:pt x="15983" y="7279"/>
                </a:lnTo>
                <a:lnTo>
                  <a:pt x="15921" y="7178"/>
                </a:lnTo>
                <a:lnTo>
                  <a:pt x="15849" y="7071"/>
                </a:lnTo>
                <a:lnTo>
                  <a:pt x="15762" y="6958"/>
                </a:lnTo>
                <a:lnTo>
                  <a:pt x="15661" y="6842"/>
                </a:lnTo>
                <a:lnTo>
                  <a:pt x="15545" y="6720"/>
                </a:lnTo>
                <a:lnTo>
                  <a:pt x="15412" y="6585"/>
                </a:lnTo>
                <a:lnTo>
                  <a:pt x="15261" y="6429"/>
                </a:lnTo>
                <a:lnTo>
                  <a:pt x="15091" y="6254"/>
                </a:lnTo>
                <a:lnTo>
                  <a:pt x="14904" y="6061"/>
                </a:lnTo>
                <a:lnTo>
                  <a:pt x="14490" y="5630"/>
                </a:lnTo>
                <a:lnTo>
                  <a:pt x="14028" y="5151"/>
                </a:lnTo>
                <a:lnTo>
                  <a:pt x="13533" y="4634"/>
                </a:lnTo>
                <a:lnTo>
                  <a:pt x="13016" y="4094"/>
                </a:lnTo>
                <a:lnTo>
                  <a:pt x="12491" y="3544"/>
                </a:lnTo>
                <a:lnTo>
                  <a:pt x="11968" y="2995"/>
                </a:lnTo>
                <a:lnTo>
                  <a:pt x="11460" y="2462"/>
                </a:lnTo>
                <a:lnTo>
                  <a:pt x="10980" y="1958"/>
                </a:lnTo>
                <a:lnTo>
                  <a:pt x="10541" y="1496"/>
                </a:lnTo>
                <a:lnTo>
                  <a:pt x="10153" y="1088"/>
                </a:lnTo>
                <a:lnTo>
                  <a:pt x="9830" y="748"/>
                </a:lnTo>
                <a:lnTo>
                  <a:pt x="9584" y="489"/>
                </a:lnTo>
                <a:lnTo>
                  <a:pt x="9427" y="325"/>
                </a:lnTo>
                <a:lnTo>
                  <a:pt x="9372" y="267"/>
                </a:lnTo>
                <a:lnTo>
                  <a:pt x="9368" y="261"/>
                </a:lnTo>
                <a:lnTo>
                  <a:pt x="9356" y="244"/>
                </a:lnTo>
                <a:lnTo>
                  <a:pt x="9346" y="233"/>
                </a:lnTo>
                <a:lnTo>
                  <a:pt x="9334" y="218"/>
                </a:lnTo>
                <a:lnTo>
                  <a:pt x="9319" y="204"/>
                </a:lnTo>
                <a:lnTo>
                  <a:pt x="9302" y="188"/>
                </a:lnTo>
                <a:lnTo>
                  <a:pt x="9282" y="171"/>
                </a:lnTo>
                <a:lnTo>
                  <a:pt x="9258" y="153"/>
                </a:lnTo>
                <a:lnTo>
                  <a:pt x="9232" y="135"/>
                </a:lnTo>
                <a:lnTo>
                  <a:pt x="9203" y="118"/>
                </a:lnTo>
                <a:lnTo>
                  <a:pt x="9171" y="100"/>
                </a:lnTo>
                <a:lnTo>
                  <a:pt x="9136" y="83"/>
                </a:lnTo>
                <a:lnTo>
                  <a:pt x="9096" y="66"/>
                </a:lnTo>
                <a:lnTo>
                  <a:pt x="9054" y="51"/>
                </a:lnTo>
                <a:lnTo>
                  <a:pt x="9007" y="37"/>
                </a:lnTo>
                <a:lnTo>
                  <a:pt x="8957" y="25"/>
                </a:lnTo>
                <a:lnTo>
                  <a:pt x="8903" y="15"/>
                </a:lnTo>
                <a:lnTo>
                  <a:pt x="8845" y="7"/>
                </a:lnTo>
                <a:lnTo>
                  <a:pt x="8783" y="2"/>
                </a:lnTo>
                <a:lnTo>
                  <a:pt x="8717" y="0"/>
                </a:lnTo>
                <a:lnTo>
                  <a:pt x="8647" y="1"/>
                </a:lnTo>
                <a:lnTo>
                  <a:pt x="8571" y="6"/>
                </a:lnTo>
                <a:lnTo>
                  <a:pt x="8491" y="14"/>
                </a:lnTo>
                <a:lnTo>
                  <a:pt x="8408" y="26"/>
                </a:lnTo>
                <a:lnTo>
                  <a:pt x="8319" y="42"/>
                </a:lnTo>
                <a:lnTo>
                  <a:pt x="8225" y="63"/>
                </a:lnTo>
                <a:lnTo>
                  <a:pt x="8126" y="91"/>
                </a:lnTo>
                <a:lnTo>
                  <a:pt x="8023" y="122"/>
                </a:lnTo>
                <a:lnTo>
                  <a:pt x="7914" y="158"/>
                </a:lnTo>
                <a:lnTo>
                  <a:pt x="7799" y="201"/>
                </a:lnTo>
                <a:lnTo>
                  <a:pt x="7510" y="315"/>
                </a:lnTo>
                <a:lnTo>
                  <a:pt x="7120" y="467"/>
                </a:lnTo>
                <a:lnTo>
                  <a:pt x="6646" y="652"/>
                </a:lnTo>
                <a:lnTo>
                  <a:pt x="6103" y="864"/>
                </a:lnTo>
                <a:lnTo>
                  <a:pt x="5511" y="1096"/>
                </a:lnTo>
                <a:lnTo>
                  <a:pt x="4883" y="1341"/>
                </a:lnTo>
                <a:lnTo>
                  <a:pt x="4237" y="1594"/>
                </a:lnTo>
                <a:lnTo>
                  <a:pt x="3588" y="1846"/>
                </a:lnTo>
                <a:lnTo>
                  <a:pt x="2955" y="2094"/>
                </a:lnTo>
                <a:lnTo>
                  <a:pt x="2353" y="2330"/>
                </a:lnTo>
                <a:lnTo>
                  <a:pt x="1798" y="2546"/>
                </a:lnTo>
                <a:lnTo>
                  <a:pt x="1307" y="2737"/>
                </a:lnTo>
                <a:lnTo>
                  <a:pt x="897" y="2898"/>
                </a:lnTo>
                <a:lnTo>
                  <a:pt x="584" y="3020"/>
                </a:lnTo>
                <a:lnTo>
                  <a:pt x="383" y="3099"/>
                </a:lnTo>
                <a:lnTo>
                  <a:pt x="312" y="3126"/>
                </a:lnTo>
                <a:lnTo>
                  <a:pt x="307" y="3131"/>
                </a:lnTo>
                <a:lnTo>
                  <a:pt x="292" y="3145"/>
                </a:lnTo>
                <a:lnTo>
                  <a:pt x="281" y="3156"/>
                </a:lnTo>
                <a:lnTo>
                  <a:pt x="269" y="3169"/>
                </a:lnTo>
                <a:lnTo>
                  <a:pt x="255" y="3186"/>
                </a:lnTo>
                <a:lnTo>
                  <a:pt x="240" y="3205"/>
                </a:lnTo>
                <a:lnTo>
                  <a:pt x="224" y="3228"/>
                </a:lnTo>
                <a:lnTo>
                  <a:pt x="207" y="3254"/>
                </a:lnTo>
                <a:lnTo>
                  <a:pt x="190" y="3283"/>
                </a:lnTo>
                <a:lnTo>
                  <a:pt x="171" y="3315"/>
                </a:lnTo>
                <a:lnTo>
                  <a:pt x="153" y="3351"/>
                </a:lnTo>
                <a:lnTo>
                  <a:pt x="135" y="3391"/>
                </a:lnTo>
                <a:lnTo>
                  <a:pt x="117" y="3434"/>
                </a:lnTo>
                <a:lnTo>
                  <a:pt x="99" y="3481"/>
                </a:lnTo>
                <a:lnTo>
                  <a:pt x="83" y="3531"/>
                </a:lnTo>
                <a:lnTo>
                  <a:pt x="67" y="3586"/>
                </a:lnTo>
                <a:lnTo>
                  <a:pt x="51" y="3645"/>
                </a:lnTo>
                <a:lnTo>
                  <a:pt x="38" y="3709"/>
                </a:lnTo>
                <a:lnTo>
                  <a:pt x="27" y="3776"/>
                </a:lnTo>
                <a:lnTo>
                  <a:pt x="17" y="3848"/>
                </a:lnTo>
                <a:lnTo>
                  <a:pt x="9" y="3924"/>
                </a:lnTo>
                <a:lnTo>
                  <a:pt x="4" y="4005"/>
                </a:lnTo>
                <a:lnTo>
                  <a:pt x="1" y="4091"/>
                </a:lnTo>
                <a:lnTo>
                  <a:pt x="0" y="4182"/>
                </a:lnTo>
                <a:lnTo>
                  <a:pt x="3" y="4276"/>
                </a:lnTo>
                <a:lnTo>
                  <a:pt x="9" y="4377"/>
                </a:lnTo>
                <a:lnTo>
                  <a:pt x="18" y="4483"/>
                </a:lnTo>
                <a:lnTo>
                  <a:pt x="31" y="4595"/>
                </a:lnTo>
                <a:lnTo>
                  <a:pt x="47" y="4710"/>
                </a:lnTo>
                <a:lnTo>
                  <a:pt x="69" y="4832"/>
                </a:lnTo>
                <a:lnTo>
                  <a:pt x="108" y="4976"/>
                </a:lnTo>
                <a:lnTo>
                  <a:pt x="179" y="5157"/>
                </a:lnTo>
                <a:lnTo>
                  <a:pt x="281" y="5372"/>
                </a:lnTo>
                <a:lnTo>
                  <a:pt x="409" y="5616"/>
                </a:lnTo>
                <a:lnTo>
                  <a:pt x="563" y="5890"/>
                </a:lnTo>
                <a:lnTo>
                  <a:pt x="741" y="6189"/>
                </a:lnTo>
                <a:lnTo>
                  <a:pt x="939" y="6511"/>
                </a:lnTo>
                <a:lnTo>
                  <a:pt x="1157" y="6854"/>
                </a:lnTo>
                <a:lnTo>
                  <a:pt x="1391" y="7214"/>
                </a:lnTo>
                <a:lnTo>
                  <a:pt x="1639" y="7590"/>
                </a:lnTo>
                <a:lnTo>
                  <a:pt x="1900" y="7976"/>
                </a:lnTo>
                <a:lnTo>
                  <a:pt x="2171" y="8373"/>
                </a:lnTo>
                <a:lnTo>
                  <a:pt x="2450" y="8776"/>
                </a:lnTo>
                <a:lnTo>
                  <a:pt x="2735" y="9184"/>
                </a:lnTo>
                <a:lnTo>
                  <a:pt x="3023" y="9593"/>
                </a:lnTo>
                <a:lnTo>
                  <a:pt x="3313" y="10002"/>
                </a:lnTo>
                <a:lnTo>
                  <a:pt x="3603" y="10405"/>
                </a:lnTo>
                <a:lnTo>
                  <a:pt x="3889" y="10803"/>
                </a:lnTo>
                <a:lnTo>
                  <a:pt x="4170" y="11190"/>
                </a:lnTo>
                <a:lnTo>
                  <a:pt x="4444" y="11567"/>
                </a:lnTo>
                <a:lnTo>
                  <a:pt x="4708" y="11928"/>
                </a:lnTo>
                <a:lnTo>
                  <a:pt x="4961" y="12273"/>
                </a:lnTo>
                <a:lnTo>
                  <a:pt x="5200" y="12597"/>
                </a:lnTo>
                <a:lnTo>
                  <a:pt x="5424" y="12898"/>
                </a:lnTo>
                <a:lnTo>
                  <a:pt x="5814" y="13422"/>
                </a:lnTo>
                <a:lnTo>
                  <a:pt x="6114" y="13823"/>
                </a:lnTo>
                <a:lnTo>
                  <a:pt x="6307" y="14080"/>
                </a:lnTo>
                <a:lnTo>
                  <a:pt x="6375" y="14169"/>
                </a:lnTo>
                <a:lnTo>
                  <a:pt x="6378" y="14176"/>
                </a:lnTo>
                <a:lnTo>
                  <a:pt x="6389" y="14193"/>
                </a:lnTo>
                <a:lnTo>
                  <a:pt x="6396" y="14206"/>
                </a:lnTo>
                <a:lnTo>
                  <a:pt x="6406" y="14220"/>
                </a:lnTo>
                <a:lnTo>
                  <a:pt x="6419" y="14235"/>
                </a:lnTo>
                <a:lnTo>
                  <a:pt x="6433" y="14251"/>
                </a:lnTo>
                <a:lnTo>
                  <a:pt x="6450" y="14269"/>
                </a:lnTo>
                <a:lnTo>
                  <a:pt x="6469" y="14286"/>
                </a:lnTo>
                <a:lnTo>
                  <a:pt x="6492" y="14304"/>
                </a:lnTo>
                <a:lnTo>
                  <a:pt x="6516" y="14322"/>
                </a:lnTo>
                <a:lnTo>
                  <a:pt x="6544" y="14339"/>
                </a:lnTo>
                <a:lnTo>
                  <a:pt x="6574" y="14357"/>
                </a:lnTo>
                <a:lnTo>
                  <a:pt x="6607" y="14373"/>
                </a:lnTo>
                <a:lnTo>
                  <a:pt x="6645" y="14387"/>
                </a:lnTo>
                <a:lnTo>
                  <a:pt x="6685" y="14400"/>
                </a:lnTo>
                <a:lnTo>
                  <a:pt x="6728" y="14410"/>
                </a:lnTo>
                <a:lnTo>
                  <a:pt x="6775" y="14418"/>
                </a:lnTo>
                <a:lnTo>
                  <a:pt x="6825" y="14424"/>
                </a:lnTo>
                <a:lnTo>
                  <a:pt x="6880" y="14427"/>
                </a:lnTo>
                <a:lnTo>
                  <a:pt x="6938" y="14426"/>
                </a:lnTo>
                <a:lnTo>
                  <a:pt x="7000" y="14422"/>
                </a:lnTo>
                <a:lnTo>
                  <a:pt x="7066" y="14414"/>
                </a:lnTo>
                <a:lnTo>
                  <a:pt x="7136" y="14402"/>
                </a:lnTo>
                <a:lnTo>
                  <a:pt x="7210" y="14385"/>
                </a:lnTo>
                <a:lnTo>
                  <a:pt x="7289" y="14363"/>
                </a:lnTo>
                <a:lnTo>
                  <a:pt x="7373" y="14336"/>
                </a:lnTo>
                <a:lnTo>
                  <a:pt x="7460" y="14303"/>
                </a:lnTo>
                <a:lnTo>
                  <a:pt x="7552" y="14265"/>
                </a:lnTo>
                <a:lnTo>
                  <a:pt x="7650" y="14221"/>
                </a:lnTo>
                <a:lnTo>
                  <a:pt x="7752" y="14169"/>
                </a:lnTo>
                <a:lnTo>
                  <a:pt x="8057" y="14012"/>
                </a:lnTo>
                <a:lnTo>
                  <a:pt x="8457" y="13805"/>
                </a:lnTo>
                <a:lnTo>
                  <a:pt x="8936" y="13556"/>
                </a:lnTo>
                <a:lnTo>
                  <a:pt x="9476" y="13274"/>
                </a:lnTo>
                <a:lnTo>
                  <a:pt x="10065" y="12967"/>
                </a:lnTo>
                <a:lnTo>
                  <a:pt x="10685" y="12644"/>
                </a:lnTo>
                <a:lnTo>
                  <a:pt x="11320" y="12313"/>
                </a:lnTo>
                <a:lnTo>
                  <a:pt x="11956" y="11982"/>
                </a:lnTo>
                <a:lnTo>
                  <a:pt x="12575" y="11658"/>
                </a:lnTo>
                <a:lnTo>
                  <a:pt x="13162" y="11351"/>
                </a:lnTo>
                <a:lnTo>
                  <a:pt x="13704" y="11069"/>
                </a:lnTo>
                <a:lnTo>
                  <a:pt x="14181" y="10819"/>
                </a:lnTo>
                <a:lnTo>
                  <a:pt x="14580" y="10611"/>
                </a:lnTo>
                <a:lnTo>
                  <a:pt x="14884" y="10452"/>
                </a:lnTo>
                <a:lnTo>
                  <a:pt x="15079" y="10350"/>
                </a:lnTo>
                <a:lnTo>
                  <a:pt x="15146" y="10314"/>
                </a:lnTo>
                <a:lnTo>
                  <a:pt x="15155" y="10309"/>
                </a:lnTo>
                <a:lnTo>
                  <a:pt x="15179" y="10291"/>
                </a:lnTo>
                <a:lnTo>
                  <a:pt x="15197" y="10279"/>
                </a:lnTo>
                <a:lnTo>
                  <a:pt x="15216" y="10264"/>
                </a:lnTo>
                <a:lnTo>
                  <a:pt x="15238" y="10247"/>
                </a:lnTo>
                <a:lnTo>
                  <a:pt x="15261" y="10226"/>
                </a:lnTo>
                <a:lnTo>
                  <a:pt x="15286" y="10203"/>
                </a:lnTo>
                <a:lnTo>
                  <a:pt x="15313" y="10178"/>
                </a:lnTo>
                <a:lnTo>
                  <a:pt x="15339" y="10149"/>
                </a:lnTo>
                <a:lnTo>
                  <a:pt x="15366" y="10117"/>
                </a:lnTo>
                <a:lnTo>
                  <a:pt x="15392" y="10084"/>
                </a:lnTo>
                <a:lnTo>
                  <a:pt x="15418" y="10047"/>
                </a:lnTo>
                <a:lnTo>
                  <a:pt x="15443" y="10008"/>
                </a:lnTo>
                <a:lnTo>
                  <a:pt x="15466" y="9966"/>
                </a:lnTo>
                <a:lnTo>
                  <a:pt x="15487" y="9921"/>
                </a:lnTo>
                <a:lnTo>
                  <a:pt x="15506" y="9874"/>
                </a:lnTo>
                <a:lnTo>
                  <a:pt x="15522" y="9824"/>
                </a:lnTo>
                <a:lnTo>
                  <a:pt x="15536" y="9771"/>
                </a:lnTo>
                <a:lnTo>
                  <a:pt x="15545" y="9717"/>
                </a:lnTo>
                <a:lnTo>
                  <a:pt x="15551" y="9658"/>
                </a:lnTo>
                <a:lnTo>
                  <a:pt x="15552" y="9598"/>
                </a:lnTo>
                <a:lnTo>
                  <a:pt x="15549" y="9534"/>
                </a:lnTo>
                <a:lnTo>
                  <a:pt x="15540" y="9469"/>
                </a:lnTo>
                <a:lnTo>
                  <a:pt x="15526" y="9401"/>
                </a:lnTo>
                <a:lnTo>
                  <a:pt x="15507" y="9329"/>
                </a:lnTo>
                <a:lnTo>
                  <a:pt x="15480" y="9256"/>
                </a:lnTo>
                <a:lnTo>
                  <a:pt x="15447" y="9179"/>
                </a:lnTo>
                <a:lnTo>
                  <a:pt x="15406" y="9101"/>
                </a:lnTo>
                <a:lnTo>
                  <a:pt x="15358" y="9019"/>
                </a:lnTo>
                <a:lnTo>
                  <a:pt x="15301" y="8934"/>
                </a:lnTo>
                <a:lnTo>
                  <a:pt x="15147" y="9760"/>
                </a:lnTo>
                <a:lnTo>
                  <a:pt x="6730" y="140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285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16607"/>
              </p:ext>
            </p:extLst>
          </p:nvPr>
        </p:nvGraphicFramePr>
        <p:xfrm>
          <a:off x="797961" y="1755985"/>
          <a:ext cx="9555402" cy="299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439">
                  <a:extLst>
                    <a:ext uri="{9D8B030D-6E8A-4147-A177-3AD203B41FA5}">
                      <a16:colId xmlns:a16="http://schemas.microsoft.com/office/drawing/2014/main" val="647809692"/>
                    </a:ext>
                  </a:extLst>
                </a:gridCol>
                <a:gridCol w="6390963">
                  <a:extLst>
                    <a:ext uri="{9D8B030D-6E8A-4147-A177-3AD203B41FA5}">
                      <a16:colId xmlns:a16="http://schemas.microsoft.com/office/drawing/2014/main" val="3725119005"/>
                    </a:ext>
                  </a:extLst>
                </a:gridCol>
              </a:tblGrid>
              <a:tr h="10902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Форма инвалидности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Какие условия труда можно создать и внести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  в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трудовой договор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938162"/>
                  </a:ext>
                </a:extLst>
              </a:tr>
              <a:tr h="1899944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Слабовидящий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Оборудование рабочего места удобным компьютерным оборудованием и оргтехникой (монитор с большим экраном);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Адаптация рабочего места и офисного пространства для комфортного и свободного передвижения слабовидящего человека (рельефные и контрастные направляющие).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693372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28713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50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Условия труда</a:t>
            </a:r>
          </a:p>
        </p:txBody>
      </p:sp>
      <p:sp>
        <p:nvSpPr>
          <p:cNvPr id="8" name="Freeform 233"/>
          <p:cNvSpPr>
            <a:spLocks/>
          </p:cNvSpPr>
          <p:nvPr/>
        </p:nvSpPr>
        <p:spPr bwMode="auto">
          <a:xfrm>
            <a:off x="11044340" y="6010173"/>
            <a:ext cx="635951" cy="568877"/>
          </a:xfrm>
          <a:custGeom>
            <a:avLst/>
            <a:gdLst>
              <a:gd name="T0" fmla="*/ 6722 w 16128"/>
              <a:gd name="T1" fmla="*/ 13938 h 14427"/>
              <a:gd name="T2" fmla="*/ 6726 w 16128"/>
              <a:gd name="T3" fmla="*/ 13682 h 14427"/>
              <a:gd name="T4" fmla="*/ 6757 w 16128"/>
              <a:gd name="T5" fmla="*/ 13452 h 14427"/>
              <a:gd name="T6" fmla="*/ 6822 w 16128"/>
              <a:gd name="T7" fmla="*/ 13207 h 14427"/>
              <a:gd name="T8" fmla="*/ 6935 w 16128"/>
              <a:gd name="T9" fmla="*/ 12972 h 14427"/>
              <a:gd name="T10" fmla="*/ 15600 w 16128"/>
              <a:gd name="T11" fmla="*/ 8470 h 14427"/>
              <a:gd name="T12" fmla="*/ 15769 w 16128"/>
              <a:gd name="T13" fmla="*/ 8377 h 14427"/>
              <a:gd name="T14" fmla="*/ 15969 w 16128"/>
              <a:gd name="T15" fmla="*/ 8201 h 14427"/>
              <a:gd name="T16" fmla="*/ 16109 w 16128"/>
              <a:gd name="T17" fmla="*/ 7931 h 14427"/>
              <a:gd name="T18" fmla="*/ 16099 w 16128"/>
              <a:gd name="T19" fmla="*/ 7557 h 14427"/>
              <a:gd name="T20" fmla="*/ 15849 w 16128"/>
              <a:gd name="T21" fmla="*/ 7071 h 14427"/>
              <a:gd name="T22" fmla="*/ 15261 w 16128"/>
              <a:gd name="T23" fmla="*/ 6429 h 14427"/>
              <a:gd name="T24" fmla="*/ 13533 w 16128"/>
              <a:gd name="T25" fmla="*/ 4634 h 14427"/>
              <a:gd name="T26" fmla="*/ 10980 w 16128"/>
              <a:gd name="T27" fmla="*/ 1958 h 14427"/>
              <a:gd name="T28" fmla="*/ 9427 w 16128"/>
              <a:gd name="T29" fmla="*/ 325 h 14427"/>
              <a:gd name="T30" fmla="*/ 9334 w 16128"/>
              <a:gd name="T31" fmla="*/ 218 h 14427"/>
              <a:gd name="T32" fmla="*/ 9232 w 16128"/>
              <a:gd name="T33" fmla="*/ 135 h 14427"/>
              <a:gd name="T34" fmla="*/ 9054 w 16128"/>
              <a:gd name="T35" fmla="*/ 51 h 14427"/>
              <a:gd name="T36" fmla="*/ 8783 w 16128"/>
              <a:gd name="T37" fmla="*/ 2 h 14427"/>
              <a:gd name="T38" fmla="*/ 8408 w 16128"/>
              <a:gd name="T39" fmla="*/ 26 h 14427"/>
              <a:gd name="T40" fmla="*/ 7914 w 16128"/>
              <a:gd name="T41" fmla="*/ 158 h 14427"/>
              <a:gd name="T42" fmla="*/ 6103 w 16128"/>
              <a:gd name="T43" fmla="*/ 864 h 14427"/>
              <a:gd name="T44" fmla="*/ 2955 w 16128"/>
              <a:gd name="T45" fmla="*/ 2094 h 14427"/>
              <a:gd name="T46" fmla="*/ 584 w 16128"/>
              <a:gd name="T47" fmla="*/ 3020 h 14427"/>
              <a:gd name="T48" fmla="*/ 281 w 16128"/>
              <a:gd name="T49" fmla="*/ 3156 h 14427"/>
              <a:gd name="T50" fmla="*/ 207 w 16128"/>
              <a:gd name="T51" fmla="*/ 3254 h 14427"/>
              <a:gd name="T52" fmla="*/ 117 w 16128"/>
              <a:gd name="T53" fmla="*/ 3434 h 14427"/>
              <a:gd name="T54" fmla="*/ 38 w 16128"/>
              <a:gd name="T55" fmla="*/ 3709 h 14427"/>
              <a:gd name="T56" fmla="*/ 1 w 16128"/>
              <a:gd name="T57" fmla="*/ 4091 h 14427"/>
              <a:gd name="T58" fmla="*/ 31 w 16128"/>
              <a:gd name="T59" fmla="*/ 4595 h 14427"/>
              <a:gd name="T60" fmla="*/ 281 w 16128"/>
              <a:gd name="T61" fmla="*/ 5372 h 14427"/>
              <a:gd name="T62" fmla="*/ 1157 w 16128"/>
              <a:gd name="T63" fmla="*/ 6854 h 14427"/>
              <a:gd name="T64" fmla="*/ 2450 w 16128"/>
              <a:gd name="T65" fmla="*/ 8776 h 14427"/>
              <a:gd name="T66" fmla="*/ 3889 w 16128"/>
              <a:gd name="T67" fmla="*/ 10803 h 14427"/>
              <a:gd name="T68" fmla="*/ 5200 w 16128"/>
              <a:gd name="T69" fmla="*/ 12597 h 14427"/>
              <a:gd name="T70" fmla="*/ 6375 w 16128"/>
              <a:gd name="T71" fmla="*/ 14169 h 14427"/>
              <a:gd name="T72" fmla="*/ 6419 w 16128"/>
              <a:gd name="T73" fmla="*/ 14235 h 14427"/>
              <a:gd name="T74" fmla="*/ 6516 w 16128"/>
              <a:gd name="T75" fmla="*/ 14322 h 14427"/>
              <a:gd name="T76" fmla="*/ 6685 w 16128"/>
              <a:gd name="T77" fmla="*/ 14400 h 14427"/>
              <a:gd name="T78" fmla="*/ 6938 w 16128"/>
              <a:gd name="T79" fmla="*/ 14426 h 14427"/>
              <a:gd name="T80" fmla="*/ 7289 w 16128"/>
              <a:gd name="T81" fmla="*/ 14363 h 14427"/>
              <a:gd name="T82" fmla="*/ 7752 w 16128"/>
              <a:gd name="T83" fmla="*/ 14169 h 14427"/>
              <a:gd name="T84" fmla="*/ 10065 w 16128"/>
              <a:gd name="T85" fmla="*/ 12967 h 14427"/>
              <a:gd name="T86" fmla="*/ 13162 w 16128"/>
              <a:gd name="T87" fmla="*/ 11351 h 14427"/>
              <a:gd name="T88" fmla="*/ 15079 w 16128"/>
              <a:gd name="T89" fmla="*/ 10350 h 14427"/>
              <a:gd name="T90" fmla="*/ 15216 w 16128"/>
              <a:gd name="T91" fmla="*/ 10264 h 14427"/>
              <a:gd name="T92" fmla="*/ 15339 w 16128"/>
              <a:gd name="T93" fmla="*/ 10149 h 14427"/>
              <a:gd name="T94" fmla="*/ 15466 w 16128"/>
              <a:gd name="T95" fmla="*/ 9966 h 14427"/>
              <a:gd name="T96" fmla="*/ 15545 w 16128"/>
              <a:gd name="T97" fmla="*/ 9717 h 14427"/>
              <a:gd name="T98" fmla="*/ 15526 w 16128"/>
              <a:gd name="T99" fmla="*/ 9401 h 14427"/>
              <a:gd name="T100" fmla="*/ 15358 w 16128"/>
              <a:gd name="T101" fmla="*/ 9019 h 14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128" h="14427">
                <a:moveTo>
                  <a:pt x="6730" y="14059"/>
                </a:moveTo>
                <a:lnTo>
                  <a:pt x="6729" y="14050"/>
                </a:lnTo>
                <a:lnTo>
                  <a:pt x="6727" y="14026"/>
                </a:lnTo>
                <a:lnTo>
                  <a:pt x="6724" y="13989"/>
                </a:lnTo>
                <a:lnTo>
                  <a:pt x="6722" y="13938"/>
                </a:lnTo>
                <a:lnTo>
                  <a:pt x="6720" y="13876"/>
                </a:lnTo>
                <a:lnTo>
                  <a:pt x="6721" y="13805"/>
                </a:lnTo>
                <a:lnTo>
                  <a:pt x="6722" y="13766"/>
                </a:lnTo>
                <a:lnTo>
                  <a:pt x="6724" y="13725"/>
                </a:lnTo>
                <a:lnTo>
                  <a:pt x="6726" y="13682"/>
                </a:lnTo>
                <a:lnTo>
                  <a:pt x="6730" y="13639"/>
                </a:lnTo>
                <a:lnTo>
                  <a:pt x="6735" y="13593"/>
                </a:lnTo>
                <a:lnTo>
                  <a:pt x="6740" y="13547"/>
                </a:lnTo>
                <a:lnTo>
                  <a:pt x="6748" y="13500"/>
                </a:lnTo>
                <a:lnTo>
                  <a:pt x="6757" y="13452"/>
                </a:lnTo>
                <a:lnTo>
                  <a:pt x="6766" y="13403"/>
                </a:lnTo>
                <a:lnTo>
                  <a:pt x="6778" y="13355"/>
                </a:lnTo>
                <a:lnTo>
                  <a:pt x="6791" y="13306"/>
                </a:lnTo>
                <a:lnTo>
                  <a:pt x="6805" y="13256"/>
                </a:lnTo>
                <a:lnTo>
                  <a:pt x="6822" y="13207"/>
                </a:lnTo>
                <a:lnTo>
                  <a:pt x="6840" y="13159"/>
                </a:lnTo>
                <a:lnTo>
                  <a:pt x="6860" y="13111"/>
                </a:lnTo>
                <a:lnTo>
                  <a:pt x="6884" y="13064"/>
                </a:lnTo>
                <a:lnTo>
                  <a:pt x="6908" y="13018"/>
                </a:lnTo>
                <a:lnTo>
                  <a:pt x="6935" y="12972"/>
                </a:lnTo>
                <a:lnTo>
                  <a:pt x="6965" y="12928"/>
                </a:lnTo>
                <a:lnTo>
                  <a:pt x="6997" y="12886"/>
                </a:lnTo>
                <a:lnTo>
                  <a:pt x="15546" y="8492"/>
                </a:lnTo>
                <a:lnTo>
                  <a:pt x="15560" y="8486"/>
                </a:lnTo>
                <a:lnTo>
                  <a:pt x="15600" y="8470"/>
                </a:lnTo>
                <a:lnTo>
                  <a:pt x="15627" y="8457"/>
                </a:lnTo>
                <a:lnTo>
                  <a:pt x="15658" y="8442"/>
                </a:lnTo>
                <a:lnTo>
                  <a:pt x="15693" y="8424"/>
                </a:lnTo>
                <a:lnTo>
                  <a:pt x="15730" y="8402"/>
                </a:lnTo>
                <a:lnTo>
                  <a:pt x="15769" y="8377"/>
                </a:lnTo>
                <a:lnTo>
                  <a:pt x="15809" y="8349"/>
                </a:lnTo>
                <a:lnTo>
                  <a:pt x="15851" y="8316"/>
                </a:lnTo>
                <a:lnTo>
                  <a:pt x="15891" y="8281"/>
                </a:lnTo>
                <a:lnTo>
                  <a:pt x="15931" y="8243"/>
                </a:lnTo>
                <a:lnTo>
                  <a:pt x="15969" y="8201"/>
                </a:lnTo>
                <a:lnTo>
                  <a:pt x="16005" y="8154"/>
                </a:lnTo>
                <a:lnTo>
                  <a:pt x="16037" y="8104"/>
                </a:lnTo>
                <a:lnTo>
                  <a:pt x="16066" y="8051"/>
                </a:lnTo>
                <a:lnTo>
                  <a:pt x="16090" y="7992"/>
                </a:lnTo>
                <a:lnTo>
                  <a:pt x="16109" y="7931"/>
                </a:lnTo>
                <a:lnTo>
                  <a:pt x="16121" y="7864"/>
                </a:lnTo>
                <a:lnTo>
                  <a:pt x="16128" y="7794"/>
                </a:lnTo>
                <a:lnTo>
                  <a:pt x="16126" y="7719"/>
                </a:lnTo>
                <a:lnTo>
                  <a:pt x="16117" y="7641"/>
                </a:lnTo>
                <a:lnTo>
                  <a:pt x="16099" y="7557"/>
                </a:lnTo>
                <a:lnTo>
                  <a:pt x="16071" y="7470"/>
                </a:lnTo>
                <a:lnTo>
                  <a:pt x="16032" y="7377"/>
                </a:lnTo>
                <a:lnTo>
                  <a:pt x="15983" y="7279"/>
                </a:lnTo>
                <a:lnTo>
                  <a:pt x="15921" y="7178"/>
                </a:lnTo>
                <a:lnTo>
                  <a:pt x="15849" y="7071"/>
                </a:lnTo>
                <a:lnTo>
                  <a:pt x="15762" y="6958"/>
                </a:lnTo>
                <a:lnTo>
                  <a:pt x="15661" y="6842"/>
                </a:lnTo>
                <a:lnTo>
                  <a:pt x="15545" y="6720"/>
                </a:lnTo>
                <a:lnTo>
                  <a:pt x="15412" y="6585"/>
                </a:lnTo>
                <a:lnTo>
                  <a:pt x="15261" y="6429"/>
                </a:lnTo>
                <a:lnTo>
                  <a:pt x="15091" y="6254"/>
                </a:lnTo>
                <a:lnTo>
                  <a:pt x="14904" y="6061"/>
                </a:lnTo>
                <a:lnTo>
                  <a:pt x="14490" y="5630"/>
                </a:lnTo>
                <a:lnTo>
                  <a:pt x="14028" y="5151"/>
                </a:lnTo>
                <a:lnTo>
                  <a:pt x="13533" y="4634"/>
                </a:lnTo>
                <a:lnTo>
                  <a:pt x="13016" y="4094"/>
                </a:lnTo>
                <a:lnTo>
                  <a:pt x="12491" y="3544"/>
                </a:lnTo>
                <a:lnTo>
                  <a:pt x="11968" y="2995"/>
                </a:lnTo>
                <a:lnTo>
                  <a:pt x="11460" y="2462"/>
                </a:lnTo>
                <a:lnTo>
                  <a:pt x="10980" y="1958"/>
                </a:lnTo>
                <a:lnTo>
                  <a:pt x="10541" y="1496"/>
                </a:lnTo>
                <a:lnTo>
                  <a:pt x="10153" y="1088"/>
                </a:lnTo>
                <a:lnTo>
                  <a:pt x="9830" y="748"/>
                </a:lnTo>
                <a:lnTo>
                  <a:pt x="9584" y="489"/>
                </a:lnTo>
                <a:lnTo>
                  <a:pt x="9427" y="325"/>
                </a:lnTo>
                <a:lnTo>
                  <a:pt x="9372" y="267"/>
                </a:lnTo>
                <a:lnTo>
                  <a:pt x="9368" y="261"/>
                </a:lnTo>
                <a:lnTo>
                  <a:pt x="9356" y="244"/>
                </a:lnTo>
                <a:lnTo>
                  <a:pt x="9346" y="233"/>
                </a:lnTo>
                <a:lnTo>
                  <a:pt x="9334" y="218"/>
                </a:lnTo>
                <a:lnTo>
                  <a:pt x="9319" y="204"/>
                </a:lnTo>
                <a:lnTo>
                  <a:pt x="9302" y="188"/>
                </a:lnTo>
                <a:lnTo>
                  <a:pt x="9282" y="171"/>
                </a:lnTo>
                <a:lnTo>
                  <a:pt x="9258" y="153"/>
                </a:lnTo>
                <a:lnTo>
                  <a:pt x="9232" y="135"/>
                </a:lnTo>
                <a:lnTo>
                  <a:pt x="9203" y="118"/>
                </a:lnTo>
                <a:lnTo>
                  <a:pt x="9171" y="100"/>
                </a:lnTo>
                <a:lnTo>
                  <a:pt x="9136" y="83"/>
                </a:lnTo>
                <a:lnTo>
                  <a:pt x="9096" y="66"/>
                </a:lnTo>
                <a:lnTo>
                  <a:pt x="9054" y="51"/>
                </a:lnTo>
                <a:lnTo>
                  <a:pt x="9007" y="37"/>
                </a:lnTo>
                <a:lnTo>
                  <a:pt x="8957" y="25"/>
                </a:lnTo>
                <a:lnTo>
                  <a:pt x="8903" y="15"/>
                </a:lnTo>
                <a:lnTo>
                  <a:pt x="8845" y="7"/>
                </a:lnTo>
                <a:lnTo>
                  <a:pt x="8783" y="2"/>
                </a:lnTo>
                <a:lnTo>
                  <a:pt x="8717" y="0"/>
                </a:lnTo>
                <a:lnTo>
                  <a:pt x="8647" y="1"/>
                </a:lnTo>
                <a:lnTo>
                  <a:pt x="8571" y="6"/>
                </a:lnTo>
                <a:lnTo>
                  <a:pt x="8491" y="14"/>
                </a:lnTo>
                <a:lnTo>
                  <a:pt x="8408" y="26"/>
                </a:lnTo>
                <a:lnTo>
                  <a:pt x="8319" y="42"/>
                </a:lnTo>
                <a:lnTo>
                  <a:pt x="8225" y="63"/>
                </a:lnTo>
                <a:lnTo>
                  <a:pt x="8126" y="91"/>
                </a:lnTo>
                <a:lnTo>
                  <a:pt x="8023" y="122"/>
                </a:lnTo>
                <a:lnTo>
                  <a:pt x="7914" y="158"/>
                </a:lnTo>
                <a:lnTo>
                  <a:pt x="7799" y="201"/>
                </a:lnTo>
                <a:lnTo>
                  <a:pt x="7510" y="315"/>
                </a:lnTo>
                <a:lnTo>
                  <a:pt x="7120" y="467"/>
                </a:lnTo>
                <a:lnTo>
                  <a:pt x="6646" y="652"/>
                </a:lnTo>
                <a:lnTo>
                  <a:pt x="6103" y="864"/>
                </a:lnTo>
                <a:lnTo>
                  <a:pt x="5511" y="1096"/>
                </a:lnTo>
                <a:lnTo>
                  <a:pt x="4883" y="1341"/>
                </a:lnTo>
                <a:lnTo>
                  <a:pt x="4237" y="1594"/>
                </a:lnTo>
                <a:lnTo>
                  <a:pt x="3588" y="1846"/>
                </a:lnTo>
                <a:lnTo>
                  <a:pt x="2955" y="2094"/>
                </a:lnTo>
                <a:lnTo>
                  <a:pt x="2353" y="2330"/>
                </a:lnTo>
                <a:lnTo>
                  <a:pt x="1798" y="2546"/>
                </a:lnTo>
                <a:lnTo>
                  <a:pt x="1307" y="2737"/>
                </a:lnTo>
                <a:lnTo>
                  <a:pt x="897" y="2898"/>
                </a:lnTo>
                <a:lnTo>
                  <a:pt x="584" y="3020"/>
                </a:lnTo>
                <a:lnTo>
                  <a:pt x="383" y="3099"/>
                </a:lnTo>
                <a:lnTo>
                  <a:pt x="312" y="3126"/>
                </a:lnTo>
                <a:lnTo>
                  <a:pt x="307" y="3131"/>
                </a:lnTo>
                <a:lnTo>
                  <a:pt x="292" y="3145"/>
                </a:lnTo>
                <a:lnTo>
                  <a:pt x="281" y="3156"/>
                </a:lnTo>
                <a:lnTo>
                  <a:pt x="269" y="3169"/>
                </a:lnTo>
                <a:lnTo>
                  <a:pt x="255" y="3186"/>
                </a:lnTo>
                <a:lnTo>
                  <a:pt x="240" y="3205"/>
                </a:lnTo>
                <a:lnTo>
                  <a:pt x="224" y="3228"/>
                </a:lnTo>
                <a:lnTo>
                  <a:pt x="207" y="3254"/>
                </a:lnTo>
                <a:lnTo>
                  <a:pt x="190" y="3283"/>
                </a:lnTo>
                <a:lnTo>
                  <a:pt x="171" y="3315"/>
                </a:lnTo>
                <a:lnTo>
                  <a:pt x="153" y="3351"/>
                </a:lnTo>
                <a:lnTo>
                  <a:pt x="135" y="3391"/>
                </a:lnTo>
                <a:lnTo>
                  <a:pt x="117" y="3434"/>
                </a:lnTo>
                <a:lnTo>
                  <a:pt x="99" y="3481"/>
                </a:lnTo>
                <a:lnTo>
                  <a:pt x="83" y="3531"/>
                </a:lnTo>
                <a:lnTo>
                  <a:pt x="67" y="3586"/>
                </a:lnTo>
                <a:lnTo>
                  <a:pt x="51" y="3645"/>
                </a:lnTo>
                <a:lnTo>
                  <a:pt x="38" y="3709"/>
                </a:lnTo>
                <a:lnTo>
                  <a:pt x="27" y="3776"/>
                </a:lnTo>
                <a:lnTo>
                  <a:pt x="17" y="3848"/>
                </a:lnTo>
                <a:lnTo>
                  <a:pt x="9" y="3924"/>
                </a:lnTo>
                <a:lnTo>
                  <a:pt x="4" y="4005"/>
                </a:lnTo>
                <a:lnTo>
                  <a:pt x="1" y="4091"/>
                </a:lnTo>
                <a:lnTo>
                  <a:pt x="0" y="4182"/>
                </a:lnTo>
                <a:lnTo>
                  <a:pt x="3" y="4276"/>
                </a:lnTo>
                <a:lnTo>
                  <a:pt x="9" y="4377"/>
                </a:lnTo>
                <a:lnTo>
                  <a:pt x="18" y="4483"/>
                </a:lnTo>
                <a:lnTo>
                  <a:pt x="31" y="4595"/>
                </a:lnTo>
                <a:lnTo>
                  <a:pt x="47" y="4710"/>
                </a:lnTo>
                <a:lnTo>
                  <a:pt x="69" y="4832"/>
                </a:lnTo>
                <a:lnTo>
                  <a:pt x="108" y="4976"/>
                </a:lnTo>
                <a:lnTo>
                  <a:pt x="179" y="5157"/>
                </a:lnTo>
                <a:lnTo>
                  <a:pt x="281" y="5372"/>
                </a:lnTo>
                <a:lnTo>
                  <a:pt x="409" y="5616"/>
                </a:lnTo>
                <a:lnTo>
                  <a:pt x="563" y="5890"/>
                </a:lnTo>
                <a:lnTo>
                  <a:pt x="741" y="6189"/>
                </a:lnTo>
                <a:lnTo>
                  <a:pt x="939" y="6511"/>
                </a:lnTo>
                <a:lnTo>
                  <a:pt x="1157" y="6854"/>
                </a:lnTo>
                <a:lnTo>
                  <a:pt x="1391" y="7214"/>
                </a:lnTo>
                <a:lnTo>
                  <a:pt x="1639" y="7590"/>
                </a:lnTo>
                <a:lnTo>
                  <a:pt x="1900" y="7976"/>
                </a:lnTo>
                <a:lnTo>
                  <a:pt x="2171" y="8373"/>
                </a:lnTo>
                <a:lnTo>
                  <a:pt x="2450" y="8776"/>
                </a:lnTo>
                <a:lnTo>
                  <a:pt x="2735" y="9184"/>
                </a:lnTo>
                <a:lnTo>
                  <a:pt x="3023" y="9593"/>
                </a:lnTo>
                <a:lnTo>
                  <a:pt x="3313" y="10002"/>
                </a:lnTo>
                <a:lnTo>
                  <a:pt x="3603" y="10405"/>
                </a:lnTo>
                <a:lnTo>
                  <a:pt x="3889" y="10803"/>
                </a:lnTo>
                <a:lnTo>
                  <a:pt x="4170" y="11190"/>
                </a:lnTo>
                <a:lnTo>
                  <a:pt x="4444" y="11567"/>
                </a:lnTo>
                <a:lnTo>
                  <a:pt x="4708" y="11928"/>
                </a:lnTo>
                <a:lnTo>
                  <a:pt x="4961" y="12273"/>
                </a:lnTo>
                <a:lnTo>
                  <a:pt x="5200" y="12597"/>
                </a:lnTo>
                <a:lnTo>
                  <a:pt x="5424" y="12898"/>
                </a:lnTo>
                <a:lnTo>
                  <a:pt x="5814" y="13422"/>
                </a:lnTo>
                <a:lnTo>
                  <a:pt x="6114" y="13823"/>
                </a:lnTo>
                <a:lnTo>
                  <a:pt x="6307" y="14080"/>
                </a:lnTo>
                <a:lnTo>
                  <a:pt x="6375" y="14169"/>
                </a:lnTo>
                <a:lnTo>
                  <a:pt x="6378" y="14176"/>
                </a:lnTo>
                <a:lnTo>
                  <a:pt x="6389" y="14193"/>
                </a:lnTo>
                <a:lnTo>
                  <a:pt x="6396" y="14206"/>
                </a:lnTo>
                <a:lnTo>
                  <a:pt x="6406" y="14220"/>
                </a:lnTo>
                <a:lnTo>
                  <a:pt x="6419" y="14235"/>
                </a:lnTo>
                <a:lnTo>
                  <a:pt x="6433" y="14251"/>
                </a:lnTo>
                <a:lnTo>
                  <a:pt x="6450" y="14269"/>
                </a:lnTo>
                <a:lnTo>
                  <a:pt x="6469" y="14286"/>
                </a:lnTo>
                <a:lnTo>
                  <a:pt x="6492" y="14304"/>
                </a:lnTo>
                <a:lnTo>
                  <a:pt x="6516" y="14322"/>
                </a:lnTo>
                <a:lnTo>
                  <a:pt x="6544" y="14339"/>
                </a:lnTo>
                <a:lnTo>
                  <a:pt x="6574" y="14357"/>
                </a:lnTo>
                <a:lnTo>
                  <a:pt x="6607" y="14373"/>
                </a:lnTo>
                <a:lnTo>
                  <a:pt x="6645" y="14387"/>
                </a:lnTo>
                <a:lnTo>
                  <a:pt x="6685" y="14400"/>
                </a:lnTo>
                <a:lnTo>
                  <a:pt x="6728" y="14410"/>
                </a:lnTo>
                <a:lnTo>
                  <a:pt x="6775" y="14418"/>
                </a:lnTo>
                <a:lnTo>
                  <a:pt x="6825" y="14424"/>
                </a:lnTo>
                <a:lnTo>
                  <a:pt x="6880" y="14427"/>
                </a:lnTo>
                <a:lnTo>
                  <a:pt x="6938" y="14426"/>
                </a:lnTo>
                <a:lnTo>
                  <a:pt x="7000" y="14422"/>
                </a:lnTo>
                <a:lnTo>
                  <a:pt x="7066" y="14414"/>
                </a:lnTo>
                <a:lnTo>
                  <a:pt x="7136" y="14402"/>
                </a:lnTo>
                <a:lnTo>
                  <a:pt x="7210" y="14385"/>
                </a:lnTo>
                <a:lnTo>
                  <a:pt x="7289" y="14363"/>
                </a:lnTo>
                <a:lnTo>
                  <a:pt x="7373" y="14336"/>
                </a:lnTo>
                <a:lnTo>
                  <a:pt x="7460" y="14303"/>
                </a:lnTo>
                <a:lnTo>
                  <a:pt x="7552" y="14265"/>
                </a:lnTo>
                <a:lnTo>
                  <a:pt x="7650" y="14221"/>
                </a:lnTo>
                <a:lnTo>
                  <a:pt x="7752" y="14169"/>
                </a:lnTo>
                <a:lnTo>
                  <a:pt x="8057" y="14012"/>
                </a:lnTo>
                <a:lnTo>
                  <a:pt x="8457" y="13805"/>
                </a:lnTo>
                <a:lnTo>
                  <a:pt x="8936" y="13556"/>
                </a:lnTo>
                <a:lnTo>
                  <a:pt x="9476" y="13274"/>
                </a:lnTo>
                <a:lnTo>
                  <a:pt x="10065" y="12967"/>
                </a:lnTo>
                <a:lnTo>
                  <a:pt x="10685" y="12644"/>
                </a:lnTo>
                <a:lnTo>
                  <a:pt x="11320" y="12313"/>
                </a:lnTo>
                <a:lnTo>
                  <a:pt x="11956" y="11982"/>
                </a:lnTo>
                <a:lnTo>
                  <a:pt x="12575" y="11658"/>
                </a:lnTo>
                <a:lnTo>
                  <a:pt x="13162" y="11351"/>
                </a:lnTo>
                <a:lnTo>
                  <a:pt x="13704" y="11069"/>
                </a:lnTo>
                <a:lnTo>
                  <a:pt x="14181" y="10819"/>
                </a:lnTo>
                <a:lnTo>
                  <a:pt x="14580" y="10611"/>
                </a:lnTo>
                <a:lnTo>
                  <a:pt x="14884" y="10452"/>
                </a:lnTo>
                <a:lnTo>
                  <a:pt x="15079" y="10350"/>
                </a:lnTo>
                <a:lnTo>
                  <a:pt x="15146" y="10314"/>
                </a:lnTo>
                <a:lnTo>
                  <a:pt x="15155" y="10309"/>
                </a:lnTo>
                <a:lnTo>
                  <a:pt x="15179" y="10291"/>
                </a:lnTo>
                <a:lnTo>
                  <a:pt x="15197" y="10279"/>
                </a:lnTo>
                <a:lnTo>
                  <a:pt x="15216" y="10264"/>
                </a:lnTo>
                <a:lnTo>
                  <a:pt x="15238" y="10247"/>
                </a:lnTo>
                <a:lnTo>
                  <a:pt x="15261" y="10226"/>
                </a:lnTo>
                <a:lnTo>
                  <a:pt x="15286" y="10203"/>
                </a:lnTo>
                <a:lnTo>
                  <a:pt x="15313" y="10178"/>
                </a:lnTo>
                <a:lnTo>
                  <a:pt x="15339" y="10149"/>
                </a:lnTo>
                <a:lnTo>
                  <a:pt x="15366" y="10117"/>
                </a:lnTo>
                <a:lnTo>
                  <a:pt x="15392" y="10084"/>
                </a:lnTo>
                <a:lnTo>
                  <a:pt x="15418" y="10047"/>
                </a:lnTo>
                <a:lnTo>
                  <a:pt x="15443" y="10008"/>
                </a:lnTo>
                <a:lnTo>
                  <a:pt x="15466" y="9966"/>
                </a:lnTo>
                <a:lnTo>
                  <a:pt x="15487" y="9921"/>
                </a:lnTo>
                <a:lnTo>
                  <a:pt x="15506" y="9874"/>
                </a:lnTo>
                <a:lnTo>
                  <a:pt x="15522" y="9824"/>
                </a:lnTo>
                <a:lnTo>
                  <a:pt x="15536" y="9771"/>
                </a:lnTo>
                <a:lnTo>
                  <a:pt x="15545" y="9717"/>
                </a:lnTo>
                <a:lnTo>
                  <a:pt x="15551" y="9658"/>
                </a:lnTo>
                <a:lnTo>
                  <a:pt x="15552" y="9598"/>
                </a:lnTo>
                <a:lnTo>
                  <a:pt x="15549" y="9534"/>
                </a:lnTo>
                <a:lnTo>
                  <a:pt x="15540" y="9469"/>
                </a:lnTo>
                <a:lnTo>
                  <a:pt x="15526" y="9401"/>
                </a:lnTo>
                <a:lnTo>
                  <a:pt x="15507" y="9329"/>
                </a:lnTo>
                <a:lnTo>
                  <a:pt x="15480" y="9256"/>
                </a:lnTo>
                <a:lnTo>
                  <a:pt x="15447" y="9179"/>
                </a:lnTo>
                <a:lnTo>
                  <a:pt x="15406" y="9101"/>
                </a:lnTo>
                <a:lnTo>
                  <a:pt x="15358" y="9019"/>
                </a:lnTo>
                <a:lnTo>
                  <a:pt x="15301" y="8934"/>
                </a:lnTo>
                <a:lnTo>
                  <a:pt x="15147" y="9760"/>
                </a:lnTo>
                <a:lnTo>
                  <a:pt x="6730" y="140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8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6305"/>
              </p:ext>
            </p:extLst>
          </p:nvPr>
        </p:nvGraphicFramePr>
        <p:xfrm>
          <a:off x="797961" y="1755985"/>
          <a:ext cx="9555402" cy="339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439">
                  <a:extLst>
                    <a:ext uri="{9D8B030D-6E8A-4147-A177-3AD203B41FA5}">
                      <a16:colId xmlns:a16="http://schemas.microsoft.com/office/drawing/2014/main" val="647809692"/>
                    </a:ext>
                  </a:extLst>
                </a:gridCol>
                <a:gridCol w="6390963">
                  <a:extLst>
                    <a:ext uri="{9D8B030D-6E8A-4147-A177-3AD203B41FA5}">
                      <a16:colId xmlns:a16="http://schemas.microsoft.com/office/drawing/2014/main" val="3725119005"/>
                    </a:ext>
                  </a:extLst>
                </a:gridCol>
              </a:tblGrid>
              <a:tr h="10902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Форма инвалидности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Какие условия труда можно создать и внести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  в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трудовой договор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938162"/>
                  </a:ext>
                </a:extLst>
              </a:tr>
              <a:tr h="1899944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Неслышащий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Адаптация рабочего процесса и обучение коллег взаимодействию с людьми с инвалидностью по слуху;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Привлечение переводчиков русского жестового языка в необходимые рабочие и производственные процессы (рабочий инструктаж, совещания и т.п.);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системы дублирования общей звуковой пожарной сигнализации световым обеспечением и/или приобретение индивидуального браслета с вибрацией и/или световой индикацией.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693372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28713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50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Условия труда</a:t>
            </a:r>
          </a:p>
        </p:txBody>
      </p:sp>
      <p:sp>
        <p:nvSpPr>
          <p:cNvPr id="8" name="Freeform 233"/>
          <p:cNvSpPr>
            <a:spLocks/>
          </p:cNvSpPr>
          <p:nvPr/>
        </p:nvSpPr>
        <p:spPr bwMode="auto">
          <a:xfrm>
            <a:off x="11044340" y="6010173"/>
            <a:ext cx="635951" cy="568877"/>
          </a:xfrm>
          <a:custGeom>
            <a:avLst/>
            <a:gdLst>
              <a:gd name="T0" fmla="*/ 6722 w 16128"/>
              <a:gd name="T1" fmla="*/ 13938 h 14427"/>
              <a:gd name="T2" fmla="*/ 6726 w 16128"/>
              <a:gd name="T3" fmla="*/ 13682 h 14427"/>
              <a:gd name="T4" fmla="*/ 6757 w 16128"/>
              <a:gd name="T5" fmla="*/ 13452 h 14427"/>
              <a:gd name="T6" fmla="*/ 6822 w 16128"/>
              <a:gd name="T7" fmla="*/ 13207 h 14427"/>
              <a:gd name="T8" fmla="*/ 6935 w 16128"/>
              <a:gd name="T9" fmla="*/ 12972 h 14427"/>
              <a:gd name="T10" fmla="*/ 15600 w 16128"/>
              <a:gd name="T11" fmla="*/ 8470 h 14427"/>
              <a:gd name="T12" fmla="*/ 15769 w 16128"/>
              <a:gd name="T13" fmla="*/ 8377 h 14427"/>
              <a:gd name="T14" fmla="*/ 15969 w 16128"/>
              <a:gd name="T15" fmla="*/ 8201 h 14427"/>
              <a:gd name="T16" fmla="*/ 16109 w 16128"/>
              <a:gd name="T17" fmla="*/ 7931 h 14427"/>
              <a:gd name="T18" fmla="*/ 16099 w 16128"/>
              <a:gd name="T19" fmla="*/ 7557 h 14427"/>
              <a:gd name="T20" fmla="*/ 15849 w 16128"/>
              <a:gd name="T21" fmla="*/ 7071 h 14427"/>
              <a:gd name="T22" fmla="*/ 15261 w 16128"/>
              <a:gd name="T23" fmla="*/ 6429 h 14427"/>
              <a:gd name="T24" fmla="*/ 13533 w 16128"/>
              <a:gd name="T25" fmla="*/ 4634 h 14427"/>
              <a:gd name="T26" fmla="*/ 10980 w 16128"/>
              <a:gd name="T27" fmla="*/ 1958 h 14427"/>
              <a:gd name="T28" fmla="*/ 9427 w 16128"/>
              <a:gd name="T29" fmla="*/ 325 h 14427"/>
              <a:gd name="T30" fmla="*/ 9334 w 16128"/>
              <a:gd name="T31" fmla="*/ 218 h 14427"/>
              <a:gd name="T32" fmla="*/ 9232 w 16128"/>
              <a:gd name="T33" fmla="*/ 135 h 14427"/>
              <a:gd name="T34" fmla="*/ 9054 w 16128"/>
              <a:gd name="T35" fmla="*/ 51 h 14427"/>
              <a:gd name="T36" fmla="*/ 8783 w 16128"/>
              <a:gd name="T37" fmla="*/ 2 h 14427"/>
              <a:gd name="T38" fmla="*/ 8408 w 16128"/>
              <a:gd name="T39" fmla="*/ 26 h 14427"/>
              <a:gd name="T40" fmla="*/ 7914 w 16128"/>
              <a:gd name="T41" fmla="*/ 158 h 14427"/>
              <a:gd name="T42" fmla="*/ 6103 w 16128"/>
              <a:gd name="T43" fmla="*/ 864 h 14427"/>
              <a:gd name="T44" fmla="*/ 2955 w 16128"/>
              <a:gd name="T45" fmla="*/ 2094 h 14427"/>
              <a:gd name="T46" fmla="*/ 584 w 16128"/>
              <a:gd name="T47" fmla="*/ 3020 h 14427"/>
              <a:gd name="T48" fmla="*/ 281 w 16128"/>
              <a:gd name="T49" fmla="*/ 3156 h 14427"/>
              <a:gd name="T50" fmla="*/ 207 w 16128"/>
              <a:gd name="T51" fmla="*/ 3254 h 14427"/>
              <a:gd name="T52" fmla="*/ 117 w 16128"/>
              <a:gd name="T53" fmla="*/ 3434 h 14427"/>
              <a:gd name="T54" fmla="*/ 38 w 16128"/>
              <a:gd name="T55" fmla="*/ 3709 h 14427"/>
              <a:gd name="T56" fmla="*/ 1 w 16128"/>
              <a:gd name="T57" fmla="*/ 4091 h 14427"/>
              <a:gd name="T58" fmla="*/ 31 w 16128"/>
              <a:gd name="T59" fmla="*/ 4595 h 14427"/>
              <a:gd name="T60" fmla="*/ 281 w 16128"/>
              <a:gd name="T61" fmla="*/ 5372 h 14427"/>
              <a:gd name="T62" fmla="*/ 1157 w 16128"/>
              <a:gd name="T63" fmla="*/ 6854 h 14427"/>
              <a:gd name="T64" fmla="*/ 2450 w 16128"/>
              <a:gd name="T65" fmla="*/ 8776 h 14427"/>
              <a:gd name="T66" fmla="*/ 3889 w 16128"/>
              <a:gd name="T67" fmla="*/ 10803 h 14427"/>
              <a:gd name="T68" fmla="*/ 5200 w 16128"/>
              <a:gd name="T69" fmla="*/ 12597 h 14427"/>
              <a:gd name="T70" fmla="*/ 6375 w 16128"/>
              <a:gd name="T71" fmla="*/ 14169 h 14427"/>
              <a:gd name="T72" fmla="*/ 6419 w 16128"/>
              <a:gd name="T73" fmla="*/ 14235 h 14427"/>
              <a:gd name="T74" fmla="*/ 6516 w 16128"/>
              <a:gd name="T75" fmla="*/ 14322 h 14427"/>
              <a:gd name="T76" fmla="*/ 6685 w 16128"/>
              <a:gd name="T77" fmla="*/ 14400 h 14427"/>
              <a:gd name="T78" fmla="*/ 6938 w 16128"/>
              <a:gd name="T79" fmla="*/ 14426 h 14427"/>
              <a:gd name="T80" fmla="*/ 7289 w 16128"/>
              <a:gd name="T81" fmla="*/ 14363 h 14427"/>
              <a:gd name="T82" fmla="*/ 7752 w 16128"/>
              <a:gd name="T83" fmla="*/ 14169 h 14427"/>
              <a:gd name="T84" fmla="*/ 10065 w 16128"/>
              <a:gd name="T85" fmla="*/ 12967 h 14427"/>
              <a:gd name="T86" fmla="*/ 13162 w 16128"/>
              <a:gd name="T87" fmla="*/ 11351 h 14427"/>
              <a:gd name="T88" fmla="*/ 15079 w 16128"/>
              <a:gd name="T89" fmla="*/ 10350 h 14427"/>
              <a:gd name="T90" fmla="*/ 15216 w 16128"/>
              <a:gd name="T91" fmla="*/ 10264 h 14427"/>
              <a:gd name="T92" fmla="*/ 15339 w 16128"/>
              <a:gd name="T93" fmla="*/ 10149 h 14427"/>
              <a:gd name="T94" fmla="*/ 15466 w 16128"/>
              <a:gd name="T95" fmla="*/ 9966 h 14427"/>
              <a:gd name="T96" fmla="*/ 15545 w 16128"/>
              <a:gd name="T97" fmla="*/ 9717 h 14427"/>
              <a:gd name="T98" fmla="*/ 15526 w 16128"/>
              <a:gd name="T99" fmla="*/ 9401 h 14427"/>
              <a:gd name="T100" fmla="*/ 15358 w 16128"/>
              <a:gd name="T101" fmla="*/ 9019 h 14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128" h="14427">
                <a:moveTo>
                  <a:pt x="6730" y="14059"/>
                </a:moveTo>
                <a:lnTo>
                  <a:pt x="6729" y="14050"/>
                </a:lnTo>
                <a:lnTo>
                  <a:pt x="6727" y="14026"/>
                </a:lnTo>
                <a:lnTo>
                  <a:pt x="6724" y="13989"/>
                </a:lnTo>
                <a:lnTo>
                  <a:pt x="6722" y="13938"/>
                </a:lnTo>
                <a:lnTo>
                  <a:pt x="6720" y="13876"/>
                </a:lnTo>
                <a:lnTo>
                  <a:pt x="6721" y="13805"/>
                </a:lnTo>
                <a:lnTo>
                  <a:pt x="6722" y="13766"/>
                </a:lnTo>
                <a:lnTo>
                  <a:pt x="6724" y="13725"/>
                </a:lnTo>
                <a:lnTo>
                  <a:pt x="6726" y="13682"/>
                </a:lnTo>
                <a:lnTo>
                  <a:pt x="6730" y="13639"/>
                </a:lnTo>
                <a:lnTo>
                  <a:pt x="6735" y="13593"/>
                </a:lnTo>
                <a:lnTo>
                  <a:pt x="6740" y="13547"/>
                </a:lnTo>
                <a:lnTo>
                  <a:pt x="6748" y="13500"/>
                </a:lnTo>
                <a:lnTo>
                  <a:pt x="6757" y="13452"/>
                </a:lnTo>
                <a:lnTo>
                  <a:pt x="6766" y="13403"/>
                </a:lnTo>
                <a:lnTo>
                  <a:pt x="6778" y="13355"/>
                </a:lnTo>
                <a:lnTo>
                  <a:pt x="6791" y="13306"/>
                </a:lnTo>
                <a:lnTo>
                  <a:pt x="6805" y="13256"/>
                </a:lnTo>
                <a:lnTo>
                  <a:pt x="6822" y="13207"/>
                </a:lnTo>
                <a:lnTo>
                  <a:pt x="6840" y="13159"/>
                </a:lnTo>
                <a:lnTo>
                  <a:pt x="6860" y="13111"/>
                </a:lnTo>
                <a:lnTo>
                  <a:pt x="6884" y="13064"/>
                </a:lnTo>
                <a:lnTo>
                  <a:pt x="6908" y="13018"/>
                </a:lnTo>
                <a:lnTo>
                  <a:pt x="6935" y="12972"/>
                </a:lnTo>
                <a:lnTo>
                  <a:pt x="6965" y="12928"/>
                </a:lnTo>
                <a:lnTo>
                  <a:pt x="6997" y="12886"/>
                </a:lnTo>
                <a:lnTo>
                  <a:pt x="15546" y="8492"/>
                </a:lnTo>
                <a:lnTo>
                  <a:pt x="15560" y="8486"/>
                </a:lnTo>
                <a:lnTo>
                  <a:pt x="15600" y="8470"/>
                </a:lnTo>
                <a:lnTo>
                  <a:pt x="15627" y="8457"/>
                </a:lnTo>
                <a:lnTo>
                  <a:pt x="15658" y="8442"/>
                </a:lnTo>
                <a:lnTo>
                  <a:pt x="15693" y="8424"/>
                </a:lnTo>
                <a:lnTo>
                  <a:pt x="15730" y="8402"/>
                </a:lnTo>
                <a:lnTo>
                  <a:pt x="15769" y="8377"/>
                </a:lnTo>
                <a:lnTo>
                  <a:pt x="15809" y="8349"/>
                </a:lnTo>
                <a:lnTo>
                  <a:pt x="15851" y="8316"/>
                </a:lnTo>
                <a:lnTo>
                  <a:pt x="15891" y="8281"/>
                </a:lnTo>
                <a:lnTo>
                  <a:pt x="15931" y="8243"/>
                </a:lnTo>
                <a:lnTo>
                  <a:pt x="15969" y="8201"/>
                </a:lnTo>
                <a:lnTo>
                  <a:pt x="16005" y="8154"/>
                </a:lnTo>
                <a:lnTo>
                  <a:pt x="16037" y="8104"/>
                </a:lnTo>
                <a:lnTo>
                  <a:pt x="16066" y="8051"/>
                </a:lnTo>
                <a:lnTo>
                  <a:pt x="16090" y="7992"/>
                </a:lnTo>
                <a:lnTo>
                  <a:pt x="16109" y="7931"/>
                </a:lnTo>
                <a:lnTo>
                  <a:pt x="16121" y="7864"/>
                </a:lnTo>
                <a:lnTo>
                  <a:pt x="16128" y="7794"/>
                </a:lnTo>
                <a:lnTo>
                  <a:pt x="16126" y="7719"/>
                </a:lnTo>
                <a:lnTo>
                  <a:pt x="16117" y="7641"/>
                </a:lnTo>
                <a:lnTo>
                  <a:pt x="16099" y="7557"/>
                </a:lnTo>
                <a:lnTo>
                  <a:pt x="16071" y="7470"/>
                </a:lnTo>
                <a:lnTo>
                  <a:pt x="16032" y="7377"/>
                </a:lnTo>
                <a:lnTo>
                  <a:pt x="15983" y="7279"/>
                </a:lnTo>
                <a:lnTo>
                  <a:pt x="15921" y="7178"/>
                </a:lnTo>
                <a:lnTo>
                  <a:pt x="15849" y="7071"/>
                </a:lnTo>
                <a:lnTo>
                  <a:pt x="15762" y="6958"/>
                </a:lnTo>
                <a:lnTo>
                  <a:pt x="15661" y="6842"/>
                </a:lnTo>
                <a:lnTo>
                  <a:pt x="15545" y="6720"/>
                </a:lnTo>
                <a:lnTo>
                  <a:pt x="15412" y="6585"/>
                </a:lnTo>
                <a:lnTo>
                  <a:pt x="15261" y="6429"/>
                </a:lnTo>
                <a:lnTo>
                  <a:pt x="15091" y="6254"/>
                </a:lnTo>
                <a:lnTo>
                  <a:pt x="14904" y="6061"/>
                </a:lnTo>
                <a:lnTo>
                  <a:pt x="14490" y="5630"/>
                </a:lnTo>
                <a:lnTo>
                  <a:pt x="14028" y="5151"/>
                </a:lnTo>
                <a:lnTo>
                  <a:pt x="13533" y="4634"/>
                </a:lnTo>
                <a:lnTo>
                  <a:pt x="13016" y="4094"/>
                </a:lnTo>
                <a:lnTo>
                  <a:pt x="12491" y="3544"/>
                </a:lnTo>
                <a:lnTo>
                  <a:pt x="11968" y="2995"/>
                </a:lnTo>
                <a:lnTo>
                  <a:pt x="11460" y="2462"/>
                </a:lnTo>
                <a:lnTo>
                  <a:pt x="10980" y="1958"/>
                </a:lnTo>
                <a:lnTo>
                  <a:pt x="10541" y="1496"/>
                </a:lnTo>
                <a:lnTo>
                  <a:pt x="10153" y="1088"/>
                </a:lnTo>
                <a:lnTo>
                  <a:pt x="9830" y="748"/>
                </a:lnTo>
                <a:lnTo>
                  <a:pt x="9584" y="489"/>
                </a:lnTo>
                <a:lnTo>
                  <a:pt x="9427" y="325"/>
                </a:lnTo>
                <a:lnTo>
                  <a:pt x="9372" y="267"/>
                </a:lnTo>
                <a:lnTo>
                  <a:pt x="9368" y="261"/>
                </a:lnTo>
                <a:lnTo>
                  <a:pt x="9356" y="244"/>
                </a:lnTo>
                <a:lnTo>
                  <a:pt x="9346" y="233"/>
                </a:lnTo>
                <a:lnTo>
                  <a:pt x="9334" y="218"/>
                </a:lnTo>
                <a:lnTo>
                  <a:pt x="9319" y="204"/>
                </a:lnTo>
                <a:lnTo>
                  <a:pt x="9302" y="188"/>
                </a:lnTo>
                <a:lnTo>
                  <a:pt x="9282" y="171"/>
                </a:lnTo>
                <a:lnTo>
                  <a:pt x="9258" y="153"/>
                </a:lnTo>
                <a:lnTo>
                  <a:pt x="9232" y="135"/>
                </a:lnTo>
                <a:lnTo>
                  <a:pt x="9203" y="118"/>
                </a:lnTo>
                <a:lnTo>
                  <a:pt x="9171" y="100"/>
                </a:lnTo>
                <a:lnTo>
                  <a:pt x="9136" y="83"/>
                </a:lnTo>
                <a:lnTo>
                  <a:pt x="9096" y="66"/>
                </a:lnTo>
                <a:lnTo>
                  <a:pt x="9054" y="51"/>
                </a:lnTo>
                <a:lnTo>
                  <a:pt x="9007" y="37"/>
                </a:lnTo>
                <a:lnTo>
                  <a:pt x="8957" y="25"/>
                </a:lnTo>
                <a:lnTo>
                  <a:pt x="8903" y="15"/>
                </a:lnTo>
                <a:lnTo>
                  <a:pt x="8845" y="7"/>
                </a:lnTo>
                <a:lnTo>
                  <a:pt x="8783" y="2"/>
                </a:lnTo>
                <a:lnTo>
                  <a:pt x="8717" y="0"/>
                </a:lnTo>
                <a:lnTo>
                  <a:pt x="8647" y="1"/>
                </a:lnTo>
                <a:lnTo>
                  <a:pt x="8571" y="6"/>
                </a:lnTo>
                <a:lnTo>
                  <a:pt x="8491" y="14"/>
                </a:lnTo>
                <a:lnTo>
                  <a:pt x="8408" y="26"/>
                </a:lnTo>
                <a:lnTo>
                  <a:pt x="8319" y="42"/>
                </a:lnTo>
                <a:lnTo>
                  <a:pt x="8225" y="63"/>
                </a:lnTo>
                <a:lnTo>
                  <a:pt x="8126" y="91"/>
                </a:lnTo>
                <a:lnTo>
                  <a:pt x="8023" y="122"/>
                </a:lnTo>
                <a:lnTo>
                  <a:pt x="7914" y="158"/>
                </a:lnTo>
                <a:lnTo>
                  <a:pt x="7799" y="201"/>
                </a:lnTo>
                <a:lnTo>
                  <a:pt x="7510" y="315"/>
                </a:lnTo>
                <a:lnTo>
                  <a:pt x="7120" y="467"/>
                </a:lnTo>
                <a:lnTo>
                  <a:pt x="6646" y="652"/>
                </a:lnTo>
                <a:lnTo>
                  <a:pt x="6103" y="864"/>
                </a:lnTo>
                <a:lnTo>
                  <a:pt x="5511" y="1096"/>
                </a:lnTo>
                <a:lnTo>
                  <a:pt x="4883" y="1341"/>
                </a:lnTo>
                <a:lnTo>
                  <a:pt x="4237" y="1594"/>
                </a:lnTo>
                <a:lnTo>
                  <a:pt x="3588" y="1846"/>
                </a:lnTo>
                <a:lnTo>
                  <a:pt x="2955" y="2094"/>
                </a:lnTo>
                <a:lnTo>
                  <a:pt x="2353" y="2330"/>
                </a:lnTo>
                <a:lnTo>
                  <a:pt x="1798" y="2546"/>
                </a:lnTo>
                <a:lnTo>
                  <a:pt x="1307" y="2737"/>
                </a:lnTo>
                <a:lnTo>
                  <a:pt x="897" y="2898"/>
                </a:lnTo>
                <a:lnTo>
                  <a:pt x="584" y="3020"/>
                </a:lnTo>
                <a:lnTo>
                  <a:pt x="383" y="3099"/>
                </a:lnTo>
                <a:lnTo>
                  <a:pt x="312" y="3126"/>
                </a:lnTo>
                <a:lnTo>
                  <a:pt x="307" y="3131"/>
                </a:lnTo>
                <a:lnTo>
                  <a:pt x="292" y="3145"/>
                </a:lnTo>
                <a:lnTo>
                  <a:pt x="281" y="3156"/>
                </a:lnTo>
                <a:lnTo>
                  <a:pt x="269" y="3169"/>
                </a:lnTo>
                <a:lnTo>
                  <a:pt x="255" y="3186"/>
                </a:lnTo>
                <a:lnTo>
                  <a:pt x="240" y="3205"/>
                </a:lnTo>
                <a:lnTo>
                  <a:pt x="224" y="3228"/>
                </a:lnTo>
                <a:lnTo>
                  <a:pt x="207" y="3254"/>
                </a:lnTo>
                <a:lnTo>
                  <a:pt x="190" y="3283"/>
                </a:lnTo>
                <a:lnTo>
                  <a:pt x="171" y="3315"/>
                </a:lnTo>
                <a:lnTo>
                  <a:pt x="153" y="3351"/>
                </a:lnTo>
                <a:lnTo>
                  <a:pt x="135" y="3391"/>
                </a:lnTo>
                <a:lnTo>
                  <a:pt x="117" y="3434"/>
                </a:lnTo>
                <a:lnTo>
                  <a:pt x="99" y="3481"/>
                </a:lnTo>
                <a:lnTo>
                  <a:pt x="83" y="3531"/>
                </a:lnTo>
                <a:lnTo>
                  <a:pt x="67" y="3586"/>
                </a:lnTo>
                <a:lnTo>
                  <a:pt x="51" y="3645"/>
                </a:lnTo>
                <a:lnTo>
                  <a:pt x="38" y="3709"/>
                </a:lnTo>
                <a:lnTo>
                  <a:pt x="27" y="3776"/>
                </a:lnTo>
                <a:lnTo>
                  <a:pt x="17" y="3848"/>
                </a:lnTo>
                <a:lnTo>
                  <a:pt x="9" y="3924"/>
                </a:lnTo>
                <a:lnTo>
                  <a:pt x="4" y="4005"/>
                </a:lnTo>
                <a:lnTo>
                  <a:pt x="1" y="4091"/>
                </a:lnTo>
                <a:lnTo>
                  <a:pt x="0" y="4182"/>
                </a:lnTo>
                <a:lnTo>
                  <a:pt x="3" y="4276"/>
                </a:lnTo>
                <a:lnTo>
                  <a:pt x="9" y="4377"/>
                </a:lnTo>
                <a:lnTo>
                  <a:pt x="18" y="4483"/>
                </a:lnTo>
                <a:lnTo>
                  <a:pt x="31" y="4595"/>
                </a:lnTo>
                <a:lnTo>
                  <a:pt x="47" y="4710"/>
                </a:lnTo>
                <a:lnTo>
                  <a:pt x="69" y="4832"/>
                </a:lnTo>
                <a:lnTo>
                  <a:pt x="108" y="4976"/>
                </a:lnTo>
                <a:lnTo>
                  <a:pt x="179" y="5157"/>
                </a:lnTo>
                <a:lnTo>
                  <a:pt x="281" y="5372"/>
                </a:lnTo>
                <a:lnTo>
                  <a:pt x="409" y="5616"/>
                </a:lnTo>
                <a:lnTo>
                  <a:pt x="563" y="5890"/>
                </a:lnTo>
                <a:lnTo>
                  <a:pt x="741" y="6189"/>
                </a:lnTo>
                <a:lnTo>
                  <a:pt x="939" y="6511"/>
                </a:lnTo>
                <a:lnTo>
                  <a:pt x="1157" y="6854"/>
                </a:lnTo>
                <a:lnTo>
                  <a:pt x="1391" y="7214"/>
                </a:lnTo>
                <a:lnTo>
                  <a:pt x="1639" y="7590"/>
                </a:lnTo>
                <a:lnTo>
                  <a:pt x="1900" y="7976"/>
                </a:lnTo>
                <a:lnTo>
                  <a:pt x="2171" y="8373"/>
                </a:lnTo>
                <a:lnTo>
                  <a:pt x="2450" y="8776"/>
                </a:lnTo>
                <a:lnTo>
                  <a:pt x="2735" y="9184"/>
                </a:lnTo>
                <a:lnTo>
                  <a:pt x="3023" y="9593"/>
                </a:lnTo>
                <a:lnTo>
                  <a:pt x="3313" y="10002"/>
                </a:lnTo>
                <a:lnTo>
                  <a:pt x="3603" y="10405"/>
                </a:lnTo>
                <a:lnTo>
                  <a:pt x="3889" y="10803"/>
                </a:lnTo>
                <a:lnTo>
                  <a:pt x="4170" y="11190"/>
                </a:lnTo>
                <a:lnTo>
                  <a:pt x="4444" y="11567"/>
                </a:lnTo>
                <a:lnTo>
                  <a:pt x="4708" y="11928"/>
                </a:lnTo>
                <a:lnTo>
                  <a:pt x="4961" y="12273"/>
                </a:lnTo>
                <a:lnTo>
                  <a:pt x="5200" y="12597"/>
                </a:lnTo>
                <a:lnTo>
                  <a:pt x="5424" y="12898"/>
                </a:lnTo>
                <a:lnTo>
                  <a:pt x="5814" y="13422"/>
                </a:lnTo>
                <a:lnTo>
                  <a:pt x="6114" y="13823"/>
                </a:lnTo>
                <a:lnTo>
                  <a:pt x="6307" y="14080"/>
                </a:lnTo>
                <a:lnTo>
                  <a:pt x="6375" y="14169"/>
                </a:lnTo>
                <a:lnTo>
                  <a:pt x="6378" y="14176"/>
                </a:lnTo>
                <a:lnTo>
                  <a:pt x="6389" y="14193"/>
                </a:lnTo>
                <a:lnTo>
                  <a:pt x="6396" y="14206"/>
                </a:lnTo>
                <a:lnTo>
                  <a:pt x="6406" y="14220"/>
                </a:lnTo>
                <a:lnTo>
                  <a:pt x="6419" y="14235"/>
                </a:lnTo>
                <a:lnTo>
                  <a:pt x="6433" y="14251"/>
                </a:lnTo>
                <a:lnTo>
                  <a:pt x="6450" y="14269"/>
                </a:lnTo>
                <a:lnTo>
                  <a:pt x="6469" y="14286"/>
                </a:lnTo>
                <a:lnTo>
                  <a:pt x="6492" y="14304"/>
                </a:lnTo>
                <a:lnTo>
                  <a:pt x="6516" y="14322"/>
                </a:lnTo>
                <a:lnTo>
                  <a:pt x="6544" y="14339"/>
                </a:lnTo>
                <a:lnTo>
                  <a:pt x="6574" y="14357"/>
                </a:lnTo>
                <a:lnTo>
                  <a:pt x="6607" y="14373"/>
                </a:lnTo>
                <a:lnTo>
                  <a:pt x="6645" y="14387"/>
                </a:lnTo>
                <a:lnTo>
                  <a:pt x="6685" y="14400"/>
                </a:lnTo>
                <a:lnTo>
                  <a:pt x="6728" y="14410"/>
                </a:lnTo>
                <a:lnTo>
                  <a:pt x="6775" y="14418"/>
                </a:lnTo>
                <a:lnTo>
                  <a:pt x="6825" y="14424"/>
                </a:lnTo>
                <a:lnTo>
                  <a:pt x="6880" y="14427"/>
                </a:lnTo>
                <a:lnTo>
                  <a:pt x="6938" y="14426"/>
                </a:lnTo>
                <a:lnTo>
                  <a:pt x="7000" y="14422"/>
                </a:lnTo>
                <a:lnTo>
                  <a:pt x="7066" y="14414"/>
                </a:lnTo>
                <a:lnTo>
                  <a:pt x="7136" y="14402"/>
                </a:lnTo>
                <a:lnTo>
                  <a:pt x="7210" y="14385"/>
                </a:lnTo>
                <a:lnTo>
                  <a:pt x="7289" y="14363"/>
                </a:lnTo>
                <a:lnTo>
                  <a:pt x="7373" y="14336"/>
                </a:lnTo>
                <a:lnTo>
                  <a:pt x="7460" y="14303"/>
                </a:lnTo>
                <a:lnTo>
                  <a:pt x="7552" y="14265"/>
                </a:lnTo>
                <a:lnTo>
                  <a:pt x="7650" y="14221"/>
                </a:lnTo>
                <a:lnTo>
                  <a:pt x="7752" y="14169"/>
                </a:lnTo>
                <a:lnTo>
                  <a:pt x="8057" y="14012"/>
                </a:lnTo>
                <a:lnTo>
                  <a:pt x="8457" y="13805"/>
                </a:lnTo>
                <a:lnTo>
                  <a:pt x="8936" y="13556"/>
                </a:lnTo>
                <a:lnTo>
                  <a:pt x="9476" y="13274"/>
                </a:lnTo>
                <a:lnTo>
                  <a:pt x="10065" y="12967"/>
                </a:lnTo>
                <a:lnTo>
                  <a:pt x="10685" y="12644"/>
                </a:lnTo>
                <a:lnTo>
                  <a:pt x="11320" y="12313"/>
                </a:lnTo>
                <a:lnTo>
                  <a:pt x="11956" y="11982"/>
                </a:lnTo>
                <a:lnTo>
                  <a:pt x="12575" y="11658"/>
                </a:lnTo>
                <a:lnTo>
                  <a:pt x="13162" y="11351"/>
                </a:lnTo>
                <a:lnTo>
                  <a:pt x="13704" y="11069"/>
                </a:lnTo>
                <a:lnTo>
                  <a:pt x="14181" y="10819"/>
                </a:lnTo>
                <a:lnTo>
                  <a:pt x="14580" y="10611"/>
                </a:lnTo>
                <a:lnTo>
                  <a:pt x="14884" y="10452"/>
                </a:lnTo>
                <a:lnTo>
                  <a:pt x="15079" y="10350"/>
                </a:lnTo>
                <a:lnTo>
                  <a:pt x="15146" y="10314"/>
                </a:lnTo>
                <a:lnTo>
                  <a:pt x="15155" y="10309"/>
                </a:lnTo>
                <a:lnTo>
                  <a:pt x="15179" y="10291"/>
                </a:lnTo>
                <a:lnTo>
                  <a:pt x="15197" y="10279"/>
                </a:lnTo>
                <a:lnTo>
                  <a:pt x="15216" y="10264"/>
                </a:lnTo>
                <a:lnTo>
                  <a:pt x="15238" y="10247"/>
                </a:lnTo>
                <a:lnTo>
                  <a:pt x="15261" y="10226"/>
                </a:lnTo>
                <a:lnTo>
                  <a:pt x="15286" y="10203"/>
                </a:lnTo>
                <a:lnTo>
                  <a:pt x="15313" y="10178"/>
                </a:lnTo>
                <a:lnTo>
                  <a:pt x="15339" y="10149"/>
                </a:lnTo>
                <a:lnTo>
                  <a:pt x="15366" y="10117"/>
                </a:lnTo>
                <a:lnTo>
                  <a:pt x="15392" y="10084"/>
                </a:lnTo>
                <a:lnTo>
                  <a:pt x="15418" y="10047"/>
                </a:lnTo>
                <a:lnTo>
                  <a:pt x="15443" y="10008"/>
                </a:lnTo>
                <a:lnTo>
                  <a:pt x="15466" y="9966"/>
                </a:lnTo>
                <a:lnTo>
                  <a:pt x="15487" y="9921"/>
                </a:lnTo>
                <a:lnTo>
                  <a:pt x="15506" y="9874"/>
                </a:lnTo>
                <a:lnTo>
                  <a:pt x="15522" y="9824"/>
                </a:lnTo>
                <a:lnTo>
                  <a:pt x="15536" y="9771"/>
                </a:lnTo>
                <a:lnTo>
                  <a:pt x="15545" y="9717"/>
                </a:lnTo>
                <a:lnTo>
                  <a:pt x="15551" y="9658"/>
                </a:lnTo>
                <a:lnTo>
                  <a:pt x="15552" y="9598"/>
                </a:lnTo>
                <a:lnTo>
                  <a:pt x="15549" y="9534"/>
                </a:lnTo>
                <a:lnTo>
                  <a:pt x="15540" y="9469"/>
                </a:lnTo>
                <a:lnTo>
                  <a:pt x="15526" y="9401"/>
                </a:lnTo>
                <a:lnTo>
                  <a:pt x="15507" y="9329"/>
                </a:lnTo>
                <a:lnTo>
                  <a:pt x="15480" y="9256"/>
                </a:lnTo>
                <a:lnTo>
                  <a:pt x="15447" y="9179"/>
                </a:lnTo>
                <a:lnTo>
                  <a:pt x="15406" y="9101"/>
                </a:lnTo>
                <a:lnTo>
                  <a:pt x="15358" y="9019"/>
                </a:lnTo>
                <a:lnTo>
                  <a:pt x="15301" y="8934"/>
                </a:lnTo>
                <a:lnTo>
                  <a:pt x="15147" y="9760"/>
                </a:lnTo>
                <a:lnTo>
                  <a:pt x="6730" y="140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98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58959"/>
              </p:ext>
            </p:extLst>
          </p:nvPr>
        </p:nvGraphicFramePr>
        <p:xfrm>
          <a:off x="797961" y="1755985"/>
          <a:ext cx="9555402" cy="299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439">
                  <a:extLst>
                    <a:ext uri="{9D8B030D-6E8A-4147-A177-3AD203B41FA5}">
                      <a16:colId xmlns:a16="http://schemas.microsoft.com/office/drawing/2014/main" val="647809692"/>
                    </a:ext>
                  </a:extLst>
                </a:gridCol>
                <a:gridCol w="6390963">
                  <a:extLst>
                    <a:ext uri="{9D8B030D-6E8A-4147-A177-3AD203B41FA5}">
                      <a16:colId xmlns:a16="http://schemas.microsoft.com/office/drawing/2014/main" val="3725119005"/>
                    </a:ext>
                  </a:extLst>
                </a:gridCol>
              </a:tblGrid>
              <a:tr h="10902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Форма инвалидности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Какие условия труда можно создать и внести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  в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трудовой договор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938162"/>
                  </a:ext>
                </a:extLst>
              </a:tr>
              <a:tr h="1899944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Слабослышащий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Адаптация рабочего процесса и обучение коллег взаимодействию с людьми с инвалидностью по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слуху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693372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28713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50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Условия труда</a:t>
            </a:r>
          </a:p>
        </p:txBody>
      </p:sp>
      <p:sp>
        <p:nvSpPr>
          <p:cNvPr id="8" name="Freeform 233"/>
          <p:cNvSpPr>
            <a:spLocks/>
          </p:cNvSpPr>
          <p:nvPr/>
        </p:nvSpPr>
        <p:spPr bwMode="auto">
          <a:xfrm>
            <a:off x="11044340" y="6010173"/>
            <a:ext cx="635951" cy="568877"/>
          </a:xfrm>
          <a:custGeom>
            <a:avLst/>
            <a:gdLst>
              <a:gd name="T0" fmla="*/ 6722 w 16128"/>
              <a:gd name="T1" fmla="*/ 13938 h 14427"/>
              <a:gd name="T2" fmla="*/ 6726 w 16128"/>
              <a:gd name="T3" fmla="*/ 13682 h 14427"/>
              <a:gd name="T4" fmla="*/ 6757 w 16128"/>
              <a:gd name="T5" fmla="*/ 13452 h 14427"/>
              <a:gd name="T6" fmla="*/ 6822 w 16128"/>
              <a:gd name="T7" fmla="*/ 13207 h 14427"/>
              <a:gd name="T8" fmla="*/ 6935 w 16128"/>
              <a:gd name="T9" fmla="*/ 12972 h 14427"/>
              <a:gd name="T10" fmla="*/ 15600 w 16128"/>
              <a:gd name="T11" fmla="*/ 8470 h 14427"/>
              <a:gd name="T12" fmla="*/ 15769 w 16128"/>
              <a:gd name="T13" fmla="*/ 8377 h 14427"/>
              <a:gd name="T14" fmla="*/ 15969 w 16128"/>
              <a:gd name="T15" fmla="*/ 8201 h 14427"/>
              <a:gd name="T16" fmla="*/ 16109 w 16128"/>
              <a:gd name="T17" fmla="*/ 7931 h 14427"/>
              <a:gd name="T18" fmla="*/ 16099 w 16128"/>
              <a:gd name="T19" fmla="*/ 7557 h 14427"/>
              <a:gd name="T20" fmla="*/ 15849 w 16128"/>
              <a:gd name="T21" fmla="*/ 7071 h 14427"/>
              <a:gd name="T22" fmla="*/ 15261 w 16128"/>
              <a:gd name="T23" fmla="*/ 6429 h 14427"/>
              <a:gd name="T24" fmla="*/ 13533 w 16128"/>
              <a:gd name="T25" fmla="*/ 4634 h 14427"/>
              <a:gd name="T26" fmla="*/ 10980 w 16128"/>
              <a:gd name="T27" fmla="*/ 1958 h 14427"/>
              <a:gd name="T28" fmla="*/ 9427 w 16128"/>
              <a:gd name="T29" fmla="*/ 325 h 14427"/>
              <a:gd name="T30" fmla="*/ 9334 w 16128"/>
              <a:gd name="T31" fmla="*/ 218 h 14427"/>
              <a:gd name="T32" fmla="*/ 9232 w 16128"/>
              <a:gd name="T33" fmla="*/ 135 h 14427"/>
              <a:gd name="T34" fmla="*/ 9054 w 16128"/>
              <a:gd name="T35" fmla="*/ 51 h 14427"/>
              <a:gd name="T36" fmla="*/ 8783 w 16128"/>
              <a:gd name="T37" fmla="*/ 2 h 14427"/>
              <a:gd name="T38" fmla="*/ 8408 w 16128"/>
              <a:gd name="T39" fmla="*/ 26 h 14427"/>
              <a:gd name="T40" fmla="*/ 7914 w 16128"/>
              <a:gd name="T41" fmla="*/ 158 h 14427"/>
              <a:gd name="T42" fmla="*/ 6103 w 16128"/>
              <a:gd name="T43" fmla="*/ 864 h 14427"/>
              <a:gd name="T44" fmla="*/ 2955 w 16128"/>
              <a:gd name="T45" fmla="*/ 2094 h 14427"/>
              <a:gd name="T46" fmla="*/ 584 w 16128"/>
              <a:gd name="T47" fmla="*/ 3020 h 14427"/>
              <a:gd name="T48" fmla="*/ 281 w 16128"/>
              <a:gd name="T49" fmla="*/ 3156 h 14427"/>
              <a:gd name="T50" fmla="*/ 207 w 16128"/>
              <a:gd name="T51" fmla="*/ 3254 h 14427"/>
              <a:gd name="T52" fmla="*/ 117 w 16128"/>
              <a:gd name="T53" fmla="*/ 3434 h 14427"/>
              <a:gd name="T54" fmla="*/ 38 w 16128"/>
              <a:gd name="T55" fmla="*/ 3709 h 14427"/>
              <a:gd name="T56" fmla="*/ 1 w 16128"/>
              <a:gd name="T57" fmla="*/ 4091 h 14427"/>
              <a:gd name="T58" fmla="*/ 31 w 16128"/>
              <a:gd name="T59" fmla="*/ 4595 h 14427"/>
              <a:gd name="T60" fmla="*/ 281 w 16128"/>
              <a:gd name="T61" fmla="*/ 5372 h 14427"/>
              <a:gd name="T62" fmla="*/ 1157 w 16128"/>
              <a:gd name="T63" fmla="*/ 6854 h 14427"/>
              <a:gd name="T64" fmla="*/ 2450 w 16128"/>
              <a:gd name="T65" fmla="*/ 8776 h 14427"/>
              <a:gd name="T66" fmla="*/ 3889 w 16128"/>
              <a:gd name="T67" fmla="*/ 10803 h 14427"/>
              <a:gd name="T68" fmla="*/ 5200 w 16128"/>
              <a:gd name="T69" fmla="*/ 12597 h 14427"/>
              <a:gd name="T70" fmla="*/ 6375 w 16128"/>
              <a:gd name="T71" fmla="*/ 14169 h 14427"/>
              <a:gd name="T72" fmla="*/ 6419 w 16128"/>
              <a:gd name="T73" fmla="*/ 14235 h 14427"/>
              <a:gd name="T74" fmla="*/ 6516 w 16128"/>
              <a:gd name="T75" fmla="*/ 14322 h 14427"/>
              <a:gd name="T76" fmla="*/ 6685 w 16128"/>
              <a:gd name="T77" fmla="*/ 14400 h 14427"/>
              <a:gd name="T78" fmla="*/ 6938 w 16128"/>
              <a:gd name="T79" fmla="*/ 14426 h 14427"/>
              <a:gd name="T80" fmla="*/ 7289 w 16128"/>
              <a:gd name="T81" fmla="*/ 14363 h 14427"/>
              <a:gd name="T82" fmla="*/ 7752 w 16128"/>
              <a:gd name="T83" fmla="*/ 14169 h 14427"/>
              <a:gd name="T84" fmla="*/ 10065 w 16128"/>
              <a:gd name="T85" fmla="*/ 12967 h 14427"/>
              <a:gd name="T86" fmla="*/ 13162 w 16128"/>
              <a:gd name="T87" fmla="*/ 11351 h 14427"/>
              <a:gd name="T88" fmla="*/ 15079 w 16128"/>
              <a:gd name="T89" fmla="*/ 10350 h 14427"/>
              <a:gd name="T90" fmla="*/ 15216 w 16128"/>
              <a:gd name="T91" fmla="*/ 10264 h 14427"/>
              <a:gd name="T92" fmla="*/ 15339 w 16128"/>
              <a:gd name="T93" fmla="*/ 10149 h 14427"/>
              <a:gd name="T94" fmla="*/ 15466 w 16128"/>
              <a:gd name="T95" fmla="*/ 9966 h 14427"/>
              <a:gd name="T96" fmla="*/ 15545 w 16128"/>
              <a:gd name="T97" fmla="*/ 9717 h 14427"/>
              <a:gd name="T98" fmla="*/ 15526 w 16128"/>
              <a:gd name="T99" fmla="*/ 9401 h 14427"/>
              <a:gd name="T100" fmla="*/ 15358 w 16128"/>
              <a:gd name="T101" fmla="*/ 9019 h 14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128" h="14427">
                <a:moveTo>
                  <a:pt x="6730" y="14059"/>
                </a:moveTo>
                <a:lnTo>
                  <a:pt x="6729" y="14050"/>
                </a:lnTo>
                <a:lnTo>
                  <a:pt x="6727" y="14026"/>
                </a:lnTo>
                <a:lnTo>
                  <a:pt x="6724" y="13989"/>
                </a:lnTo>
                <a:lnTo>
                  <a:pt x="6722" y="13938"/>
                </a:lnTo>
                <a:lnTo>
                  <a:pt x="6720" y="13876"/>
                </a:lnTo>
                <a:lnTo>
                  <a:pt x="6721" y="13805"/>
                </a:lnTo>
                <a:lnTo>
                  <a:pt x="6722" y="13766"/>
                </a:lnTo>
                <a:lnTo>
                  <a:pt x="6724" y="13725"/>
                </a:lnTo>
                <a:lnTo>
                  <a:pt x="6726" y="13682"/>
                </a:lnTo>
                <a:lnTo>
                  <a:pt x="6730" y="13639"/>
                </a:lnTo>
                <a:lnTo>
                  <a:pt x="6735" y="13593"/>
                </a:lnTo>
                <a:lnTo>
                  <a:pt x="6740" y="13547"/>
                </a:lnTo>
                <a:lnTo>
                  <a:pt x="6748" y="13500"/>
                </a:lnTo>
                <a:lnTo>
                  <a:pt x="6757" y="13452"/>
                </a:lnTo>
                <a:lnTo>
                  <a:pt x="6766" y="13403"/>
                </a:lnTo>
                <a:lnTo>
                  <a:pt x="6778" y="13355"/>
                </a:lnTo>
                <a:lnTo>
                  <a:pt x="6791" y="13306"/>
                </a:lnTo>
                <a:lnTo>
                  <a:pt x="6805" y="13256"/>
                </a:lnTo>
                <a:lnTo>
                  <a:pt x="6822" y="13207"/>
                </a:lnTo>
                <a:lnTo>
                  <a:pt x="6840" y="13159"/>
                </a:lnTo>
                <a:lnTo>
                  <a:pt x="6860" y="13111"/>
                </a:lnTo>
                <a:lnTo>
                  <a:pt x="6884" y="13064"/>
                </a:lnTo>
                <a:lnTo>
                  <a:pt x="6908" y="13018"/>
                </a:lnTo>
                <a:lnTo>
                  <a:pt x="6935" y="12972"/>
                </a:lnTo>
                <a:lnTo>
                  <a:pt x="6965" y="12928"/>
                </a:lnTo>
                <a:lnTo>
                  <a:pt x="6997" y="12886"/>
                </a:lnTo>
                <a:lnTo>
                  <a:pt x="15546" y="8492"/>
                </a:lnTo>
                <a:lnTo>
                  <a:pt x="15560" y="8486"/>
                </a:lnTo>
                <a:lnTo>
                  <a:pt x="15600" y="8470"/>
                </a:lnTo>
                <a:lnTo>
                  <a:pt x="15627" y="8457"/>
                </a:lnTo>
                <a:lnTo>
                  <a:pt x="15658" y="8442"/>
                </a:lnTo>
                <a:lnTo>
                  <a:pt x="15693" y="8424"/>
                </a:lnTo>
                <a:lnTo>
                  <a:pt x="15730" y="8402"/>
                </a:lnTo>
                <a:lnTo>
                  <a:pt x="15769" y="8377"/>
                </a:lnTo>
                <a:lnTo>
                  <a:pt x="15809" y="8349"/>
                </a:lnTo>
                <a:lnTo>
                  <a:pt x="15851" y="8316"/>
                </a:lnTo>
                <a:lnTo>
                  <a:pt x="15891" y="8281"/>
                </a:lnTo>
                <a:lnTo>
                  <a:pt x="15931" y="8243"/>
                </a:lnTo>
                <a:lnTo>
                  <a:pt x="15969" y="8201"/>
                </a:lnTo>
                <a:lnTo>
                  <a:pt x="16005" y="8154"/>
                </a:lnTo>
                <a:lnTo>
                  <a:pt x="16037" y="8104"/>
                </a:lnTo>
                <a:lnTo>
                  <a:pt x="16066" y="8051"/>
                </a:lnTo>
                <a:lnTo>
                  <a:pt x="16090" y="7992"/>
                </a:lnTo>
                <a:lnTo>
                  <a:pt x="16109" y="7931"/>
                </a:lnTo>
                <a:lnTo>
                  <a:pt x="16121" y="7864"/>
                </a:lnTo>
                <a:lnTo>
                  <a:pt x="16128" y="7794"/>
                </a:lnTo>
                <a:lnTo>
                  <a:pt x="16126" y="7719"/>
                </a:lnTo>
                <a:lnTo>
                  <a:pt x="16117" y="7641"/>
                </a:lnTo>
                <a:lnTo>
                  <a:pt x="16099" y="7557"/>
                </a:lnTo>
                <a:lnTo>
                  <a:pt x="16071" y="7470"/>
                </a:lnTo>
                <a:lnTo>
                  <a:pt x="16032" y="7377"/>
                </a:lnTo>
                <a:lnTo>
                  <a:pt x="15983" y="7279"/>
                </a:lnTo>
                <a:lnTo>
                  <a:pt x="15921" y="7178"/>
                </a:lnTo>
                <a:lnTo>
                  <a:pt x="15849" y="7071"/>
                </a:lnTo>
                <a:lnTo>
                  <a:pt x="15762" y="6958"/>
                </a:lnTo>
                <a:lnTo>
                  <a:pt x="15661" y="6842"/>
                </a:lnTo>
                <a:lnTo>
                  <a:pt x="15545" y="6720"/>
                </a:lnTo>
                <a:lnTo>
                  <a:pt x="15412" y="6585"/>
                </a:lnTo>
                <a:lnTo>
                  <a:pt x="15261" y="6429"/>
                </a:lnTo>
                <a:lnTo>
                  <a:pt x="15091" y="6254"/>
                </a:lnTo>
                <a:lnTo>
                  <a:pt x="14904" y="6061"/>
                </a:lnTo>
                <a:lnTo>
                  <a:pt x="14490" y="5630"/>
                </a:lnTo>
                <a:lnTo>
                  <a:pt x="14028" y="5151"/>
                </a:lnTo>
                <a:lnTo>
                  <a:pt x="13533" y="4634"/>
                </a:lnTo>
                <a:lnTo>
                  <a:pt x="13016" y="4094"/>
                </a:lnTo>
                <a:lnTo>
                  <a:pt x="12491" y="3544"/>
                </a:lnTo>
                <a:lnTo>
                  <a:pt x="11968" y="2995"/>
                </a:lnTo>
                <a:lnTo>
                  <a:pt x="11460" y="2462"/>
                </a:lnTo>
                <a:lnTo>
                  <a:pt x="10980" y="1958"/>
                </a:lnTo>
                <a:lnTo>
                  <a:pt x="10541" y="1496"/>
                </a:lnTo>
                <a:lnTo>
                  <a:pt x="10153" y="1088"/>
                </a:lnTo>
                <a:lnTo>
                  <a:pt x="9830" y="748"/>
                </a:lnTo>
                <a:lnTo>
                  <a:pt x="9584" y="489"/>
                </a:lnTo>
                <a:lnTo>
                  <a:pt x="9427" y="325"/>
                </a:lnTo>
                <a:lnTo>
                  <a:pt x="9372" y="267"/>
                </a:lnTo>
                <a:lnTo>
                  <a:pt x="9368" y="261"/>
                </a:lnTo>
                <a:lnTo>
                  <a:pt x="9356" y="244"/>
                </a:lnTo>
                <a:lnTo>
                  <a:pt x="9346" y="233"/>
                </a:lnTo>
                <a:lnTo>
                  <a:pt x="9334" y="218"/>
                </a:lnTo>
                <a:lnTo>
                  <a:pt x="9319" y="204"/>
                </a:lnTo>
                <a:lnTo>
                  <a:pt x="9302" y="188"/>
                </a:lnTo>
                <a:lnTo>
                  <a:pt x="9282" y="171"/>
                </a:lnTo>
                <a:lnTo>
                  <a:pt x="9258" y="153"/>
                </a:lnTo>
                <a:lnTo>
                  <a:pt x="9232" y="135"/>
                </a:lnTo>
                <a:lnTo>
                  <a:pt x="9203" y="118"/>
                </a:lnTo>
                <a:lnTo>
                  <a:pt x="9171" y="100"/>
                </a:lnTo>
                <a:lnTo>
                  <a:pt x="9136" y="83"/>
                </a:lnTo>
                <a:lnTo>
                  <a:pt x="9096" y="66"/>
                </a:lnTo>
                <a:lnTo>
                  <a:pt x="9054" y="51"/>
                </a:lnTo>
                <a:lnTo>
                  <a:pt x="9007" y="37"/>
                </a:lnTo>
                <a:lnTo>
                  <a:pt x="8957" y="25"/>
                </a:lnTo>
                <a:lnTo>
                  <a:pt x="8903" y="15"/>
                </a:lnTo>
                <a:lnTo>
                  <a:pt x="8845" y="7"/>
                </a:lnTo>
                <a:lnTo>
                  <a:pt x="8783" y="2"/>
                </a:lnTo>
                <a:lnTo>
                  <a:pt x="8717" y="0"/>
                </a:lnTo>
                <a:lnTo>
                  <a:pt x="8647" y="1"/>
                </a:lnTo>
                <a:lnTo>
                  <a:pt x="8571" y="6"/>
                </a:lnTo>
                <a:lnTo>
                  <a:pt x="8491" y="14"/>
                </a:lnTo>
                <a:lnTo>
                  <a:pt x="8408" y="26"/>
                </a:lnTo>
                <a:lnTo>
                  <a:pt x="8319" y="42"/>
                </a:lnTo>
                <a:lnTo>
                  <a:pt x="8225" y="63"/>
                </a:lnTo>
                <a:lnTo>
                  <a:pt x="8126" y="91"/>
                </a:lnTo>
                <a:lnTo>
                  <a:pt x="8023" y="122"/>
                </a:lnTo>
                <a:lnTo>
                  <a:pt x="7914" y="158"/>
                </a:lnTo>
                <a:lnTo>
                  <a:pt x="7799" y="201"/>
                </a:lnTo>
                <a:lnTo>
                  <a:pt x="7510" y="315"/>
                </a:lnTo>
                <a:lnTo>
                  <a:pt x="7120" y="467"/>
                </a:lnTo>
                <a:lnTo>
                  <a:pt x="6646" y="652"/>
                </a:lnTo>
                <a:lnTo>
                  <a:pt x="6103" y="864"/>
                </a:lnTo>
                <a:lnTo>
                  <a:pt x="5511" y="1096"/>
                </a:lnTo>
                <a:lnTo>
                  <a:pt x="4883" y="1341"/>
                </a:lnTo>
                <a:lnTo>
                  <a:pt x="4237" y="1594"/>
                </a:lnTo>
                <a:lnTo>
                  <a:pt x="3588" y="1846"/>
                </a:lnTo>
                <a:lnTo>
                  <a:pt x="2955" y="2094"/>
                </a:lnTo>
                <a:lnTo>
                  <a:pt x="2353" y="2330"/>
                </a:lnTo>
                <a:lnTo>
                  <a:pt x="1798" y="2546"/>
                </a:lnTo>
                <a:lnTo>
                  <a:pt x="1307" y="2737"/>
                </a:lnTo>
                <a:lnTo>
                  <a:pt x="897" y="2898"/>
                </a:lnTo>
                <a:lnTo>
                  <a:pt x="584" y="3020"/>
                </a:lnTo>
                <a:lnTo>
                  <a:pt x="383" y="3099"/>
                </a:lnTo>
                <a:lnTo>
                  <a:pt x="312" y="3126"/>
                </a:lnTo>
                <a:lnTo>
                  <a:pt x="307" y="3131"/>
                </a:lnTo>
                <a:lnTo>
                  <a:pt x="292" y="3145"/>
                </a:lnTo>
                <a:lnTo>
                  <a:pt x="281" y="3156"/>
                </a:lnTo>
                <a:lnTo>
                  <a:pt x="269" y="3169"/>
                </a:lnTo>
                <a:lnTo>
                  <a:pt x="255" y="3186"/>
                </a:lnTo>
                <a:lnTo>
                  <a:pt x="240" y="3205"/>
                </a:lnTo>
                <a:lnTo>
                  <a:pt x="224" y="3228"/>
                </a:lnTo>
                <a:lnTo>
                  <a:pt x="207" y="3254"/>
                </a:lnTo>
                <a:lnTo>
                  <a:pt x="190" y="3283"/>
                </a:lnTo>
                <a:lnTo>
                  <a:pt x="171" y="3315"/>
                </a:lnTo>
                <a:lnTo>
                  <a:pt x="153" y="3351"/>
                </a:lnTo>
                <a:lnTo>
                  <a:pt x="135" y="3391"/>
                </a:lnTo>
                <a:lnTo>
                  <a:pt x="117" y="3434"/>
                </a:lnTo>
                <a:lnTo>
                  <a:pt x="99" y="3481"/>
                </a:lnTo>
                <a:lnTo>
                  <a:pt x="83" y="3531"/>
                </a:lnTo>
                <a:lnTo>
                  <a:pt x="67" y="3586"/>
                </a:lnTo>
                <a:lnTo>
                  <a:pt x="51" y="3645"/>
                </a:lnTo>
                <a:lnTo>
                  <a:pt x="38" y="3709"/>
                </a:lnTo>
                <a:lnTo>
                  <a:pt x="27" y="3776"/>
                </a:lnTo>
                <a:lnTo>
                  <a:pt x="17" y="3848"/>
                </a:lnTo>
                <a:lnTo>
                  <a:pt x="9" y="3924"/>
                </a:lnTo>
                <a:lnTo>
                  <a:pt x="4" y="4005"/>
                </a:lnTo>
                <a:lnTo>
                  <a:pt x="1" y="4091"/>
                </a:lnTo>
                <a:lnTo>
                  <a:pt x="0" y="4182"/>
                </a:lnTo>
                <a:lnTo>
                  <a:pt x="3" y="4276"/>
                </a:lnTo>
                <a:lnTo>
                  <a:pt x="9" y="4377"/>
                </a:lnTo>
                <a:lnTo>
                  <a:pt x="18" y="4483"/>
                </a:lnTo>
                <a:lnTo>
                  <a:pt x="31" y="4595"/>
                </a:lnTo>
                <a:lnTo>
                  <a:pt x="47" y="4710"/>
                </a:lnTo>
                <a:lnTo>
                  <a:pt x="69" y="4832"/>
                </a:lnTo>
                <a:lnTo>
                  <a:pt x="108" y="4976"/>
                </a:lnTo>
                <a:lnTo>
                  <a:pt x="179" y="5157"/>
                </a:lnTo>
                <a:lnTo>
                  <a:pt x="281" y="5372"/>
                </a:lnTo>
                <a:lnTo>
                  <a:pt x="409" y="5616"/>
                </a:lnTo>
                <a:lnTo>
                  <a:pt x="563" y="5890"/>
                </a:lnTo>
                <a:lnTo>
                  <a:pt x="741" y="6189"/>
                </a:lnTo>
                <a:lnTo>
                  <a:pt x="939" y="6511"/>
                </a:lnTo>
                <a:lnTo>
                  <a:pt x="1157" y="6854"/>
                </a:lnTo>
                <a:lnTo>
                  <a:pt x="1391" y="7214"/>
                </a:lnTo>
                <a:lnTo>
                  <a:pt x="1639" y="7590"/>
                </a:lnTo>
                <a:lnTo>
                  <a:pt x="1900" y="7976"/>
                </a:lnTo>
                <a:lnTo>
                  <a:pt x="2171" y="8373"/>
                </a:lnTo>
                <a:lnTo>
                  <a:pt x="2450" y="8776"/>
                </a:lnTo>
                <a:lnTo>
                  <a:pt x="2735" y="9184"/>
                </a:lnTo>
                <a:lnTo>
                  <a:pt x="3023" y="9593"/>
                </a:lnTo>
                <a:lnTo>
                  <a:pt x="3313" y="10002"/>
                </a:lnTo>
                <a:lnTo>
                  <a:pt x="3603" y="10405"/>
                </a:lnTo>
                <a:lnTo>
                  <a:pt x="3889" y="10803"/>
                </a:lnTo>
                <a:lnTo>
                  <a:pt x="4170" y="11190"/>
                </a:lnTo>
                <a:lnTo>
                  <a:pt x="4444" y="11567"/>
                </a:lnTo>
                <a:lnTo>
                  <a:pt x="4708" y="11928"/>
                </a:lnTo>
                <a:lnTo>
                  <a:pt x="4961" y="12273"/>
                </a:lnTo>
                <a:lnTo>
                  <a:pt x="5200" y="12597"/>
                </a:lnTo>
                <a:lnTo>
                  <a:pt x="5424" y="12898"/>
                </a:lnTo>
                <a:lnTo>
                  <a:pt x="5814" y="13422"/>
                </a:lnTo>
                <a:lnTo>
                  <a:pt x="6114" y="13823"/>
                </a:lnTo>
                <a:lnTo>
                  <a:pt x="6307" y="14080"/>
                </a:lnTo>
                <a:lnTo>
                  <a:pt x="6375" y="14169"/>
                </a:lnTo>
                <a:lnTo>
                  <a:pt x="6378" y="14176"/>
                </a:lnTo>
                <a:lnTo>
                  <a:pt x="6389" y="14193"/>
                </a:lnTo>
                <a:lnTo>
                  <a:pt x="6396" y="14206"/>
                </a:lnTo>
                <a:lnTo>
                  <a:pt x="6406" y="14220"/>
                </a:lnTo>
                <a:lnTo>
                  <a:pt x="6419" y="14235"/>
                </a:lnTo>
                <a:lnTo>
                  <a:pt x="6433" y="14251"/>
                </a:lnTo>
                <a:lnTo>
                  <a:pt x="6450" y="14269"/>
                </a:lnTo>
                <a:lnTo>
                  <a:pt x="6469" y="14286"/>
                </a:lnTo>
                <a:lnTo>
                  <a:pt x="6492" y="14304"/>
                </a:lnTo>
                <a:lnTo>
                  <a:pt x="6516" y="14322"/>
                </a:lnTo>
                <a:lnTo>
                  <a:pt x="6544" y="14339"/>
                </a:lnTo>
                <a:lnTo>
                  <a:pt x="6574" y="14357"/>
                </a:lnTo>
                <a:lnTo>
                  <a:pt x="6607" y="14373"/>
                </a:lnTo>
                <a:lnTo>
                  <a:pt x="6645" y="14387"/>
                </a:lnTo>
                <a:lnTo>
                  <a:pt x="6685" y="14400"/>
                </a:lnTo>
                <a:lnTo>
                  <a:pt x="6728" y="14410"/>
                </a:lnTo>
                <a:lnTo>
                  <a:pt x="6775" y="14418"/>
                </a:lnTo>
                <a:lnTo>
                  <a:pt x="6825" y="14424"/>
                </a:lnTo>
                <a:lnTo>
                  <a:pt x="6880" y="14427"/>
                </a:lnTo>
                <a:lnTo>
                  <a:pt x="6938" y="14426"/>
                </a:lnTo>
                <a:lnTo>
                  <a:pt x="7000" y="14422"/>
                </a:lnTo>
                <a:lnTo>
                  <a:pt x="7066" y="14414"/>
                </a:lnTo>
                <a:lnTo>
                  <a:pt x="7136" y="14402"/>
                </a:lnTo>
                <a:lnTo>
                  <a:pt x="7210" y="14385"/>
                </a:lnTo>
                <a:lnTo>
                  <a:pt x="7289" y="14363"/>
                </a:lnTo>
                <a:lnTo>
                  <a:pt x="7373" y="14336"/>
                </a:lnTo>
                <a:lnTo>
                  <a:pt x="7460" y="14303"/>
                </a:lnTo>
                <a:lnTo>
                  <a:pt x="7552" y="14265"/>
                </a:lnTo>
                <a:lnTo>
                  <a:pt x="7650" y="14221"/>
                </a:lnTo>
                <a:lnTo>
                  <a:pt x="7752" y="14169"/>
                </a:lnTo>
                <a:lnTo>
                  <a:pt x="8057" y="14012"/>
                </a:lnTo>
                <a:lnTo>
                  <a:pt x="8457" y="13805"/>
                </a:lnTo>
                <a:lnTo>
                  <a:pt x="8936" y="13556"/>
                </a:lnTo>
                <a:lnTo>
                  <a:pt x="9476" y="13274"/>
                </a:lnTo>
                <a:lnTo>
                  <a:pt x="10065" y="12967"/>
                </a:lnTo>
                <a:lnTo>
                  <a:pt x="10685" y="12644"/>
                </a:lnTo>
                <a:lnTo>
                  <a:pt x="11320" y="12313"/>
                </a:lnTo>
                <a:lnTo>
                  <a:pt x="11956" y="11982"/>
                </a:lnTo>
                <a:lnTo>
                  <a:pt x="12575" y="11658"/>
                </a:lnTo>
                <a:lnTo>
                  <a:pt x="13162" y="11351"/>
                </a:lnTo>
                <a:lnTo>
                  <a:pt x="13704" y="11069"/>
                </a:lnTo>
                <a:lnTo>
                  <a:pt x="14181" y="10819"/>
                </a:lnTo>
                <a:lnTo>
                  <a:pt x="14580" y="10611"/>
                </a:lnTo>
                <a:lnTo>
                  <a:pt x="14884" y="10452"/>
                </a:lnTo>
                <a:lnTo>
                  <a:pt x="15079" y="10350"/>
                </a:lnTo>
                <a:lnTo>
                  <a:pt x="15146" y="10314"/>
                </a:lnTo>
                <a:lnTo>
                  <a:pt x="15155" y="10309"/>
                </a:lnTo>
                <a:lnTo>
                  <a:pt x="15179" y="10291"/>
                </a:lnTo>
                <a:lnTo>
                  <a:pt x="15197" y="10279"/>
                </a:lnTo>
                <a:lnTo>
                  <a:pt x="15216" y="10264"/>
                </a:lnTo>
                <a:lnTo>
                  <a:pt x="15238" y="10247"/>
                </a:lnTo>
                <a:lnTo>
                  <a:pt x="15261" y="10226"/>
                </a:lnTo>
                <a:lnTo>
                  <a:pt x="15286" y="10203"/>
                </a:lnTo>
                <a:lnTo>
                  <a:pt x="15313" y="10178"/>
                </a:lnTo>
                <a:lnTo>
                  <a:pt x="15339" y="10149"/>
                </a:lnTo>
                <a:lnTo>
                  <a:pt x="15366" y="10117"/>
                </a:lnTo>
                <a:lnTo>
                  <a:pt x="15392" y="10084"/>
                </a:lnTo>
                <a:lnTo>
                  <a:pt x="15418" y="10047"/>
                </a:lnTo>
                <a:lnTo>
                  <a:pt x="15443" y="10008"/>
                </a:lnTo>
                <a:lnTo>
                  <a:pt x="15466" y="9966"/>
                </a:lnTo>
                <a:lnTo>
                  <a:pt x="15487" y="9921"/>
                </a:lnTo>
                <a:lnTo>
                  <a:pt x="15506" y="9874"/>
                </a:lnTo>
                <a:lnTo>
                  <a:pt x="15522" y="9824"/>
                </a:lnTo>
                <a:lnTo>
                  <a:pt x="15536" y="9771"/>
                </a:lnTo>
                <a:lnTo>
                  <a:pt x="15545" y="9717"/>
                </a:lnTo>
                <a:lnTo>
                  <a:pt x="15551" y="9658"/>
                </a:lnTo>
                <a:lnTo>
                  <a:pt x="15552" y="9598"/>
                </a:lnTo>
                <a:lnTo>
                  <a:pt x="15549" y="9534"/>
                </a:lnTo>
                <a:lnTo>
                  <a:pt x="15540" y="9469"/>
                </a:lnTo>
                <a:lnTo>
                  <a:pt x="15526" y="9401"/>
                </a:lnTo>
                <a:lnTo>
                  <a:pt x="15507" y="9329"/>
                </a:lnTo>
                <a:lnTo>
                  <a:pt x="15480" y="9256"/>
                </a:lnTo>
                <a:lnTo>
                  <a:pt x="15447" y="9179"/>
                </a:lnTo>
                <a:lnTo>
                  <a:pt x="15406" y="9101"/>
                </a:lnTo>
                <a:lnTo>
                  <a:pt x="15358" y="9019"/>
                </a:lnTo>
                <a:lnTo>
                  <a:pt x="15301" y="8934"/>
                </a:lnTo>
                <a:lnTo>
                  <a:pt x="15147" y="9760"/>
                </a:lnTo>
                <a:lnTo>
                  <a:pt x="6730" y="140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38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953874"/>
              </p:ext>
            </p:extLst>
          </p:nvPr>
        </p:nvGraphicFramePr>
        <p:xfrm>
          <a:off x="797961" y="1755985"/>
          <a:ext cx="9555402" cy="299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439">
                  <a:extLst>
                    <a:ext uri="{9D8B030D-6E8A-4147-A177-3AD203B41FA5}">
                      <a16:colId xmlns:a16="http://schemas.microsoft.com/office/drawing/2014/main" val="647809692"/>
                    </a:ext>
                  </a:extLst>
                </a:gridCol>
                <a:gridCol w="6390963">
                  <a:extLst>
                    <a:ext uri="{9D8B030D-6E8A-4147-A177-3AD203B41FA5}">
                      <a16:colId xmlns:a16="http://schemas.microsoft.com/office/drawing/2014/main" val="3725119005"/>
                    </a:ext>
                  </a:extLst>
                </a:gridCol>
              </a:tblGrid>
              <a:tr h="10902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Форма инвалидности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Какие условия труда можно создать и внести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  в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трудовой договор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938162"/>
                  </a:ext>
                </a:extLst>
              </a:tr>
              <a:tr h="1899944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Диабет, гемодиализ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Включение в график работы необходимых перерывов для приема пищи/необходимых процедур.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15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Выделение помещения по определенному графику, для проведения процедур (уколы и т.п.)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693372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500"/>
              </a:spcAft>
            </a:pP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28713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50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Условия труда</a:t>
            </a:r>
          </a:p>
        </p:txBody>
      </p:sp>
      <p:sp>
        <p:nvSpPr>
          <p:cNvPr id="8" name="Freeform 233"/>
          <p:cNvSpPr>
            <a:spLocks/>
          </p:cNvSpPr>
          <p:nvPr/>
        </p:nvSpPr>
        <p:spPr bwMode="auto">
          <a:xfrm>
            <a:off x="11044340" y="6010173"/>
            <a:ext cx="635951" cy="568877"/>
          </a:xfrm>
          <a:custGeom>
            <a:avLst/>
            <a:gdLst>
              <a:gd name="T0" fmla="*/ 6722 w 16128"/>
              <a:gd name="T1" fmla="*/ 13938 h 14427"/>
              <a:gd name="T2" fmla="*/ 6726 w 16128"/>
              <a:gd name="T3" fmla="*/ 13682 h 14427"/>
              <a:gd name="T4" fmla="*/ 6757 w 16128"/>
              <a:gd name="T5" fmla="*/ 13452 h 14427"/>
              <a:gd name="T6" fmla="*/ 6822 w 16128"/>
              <a:gd name="T7" fmla="*/ 13207 h 14427"/>
              <a:gd name="T8" fmla="*/ 6935 w 16128"/>
              <a:gd name="T9" fmla="*/ 12972 h 14427"/>
              <a:gd name="T10" fmla="*/ 15600 w 16128"/>
              <a:gd name="T11" fmla="*/ 8470 h 14427"/>
              <a:gd name="T12" fmla="*/ 15769 w 16128"/>
              <a:gd name="T13" fmla="*/ 8377 h 14427"/>
              <a:gd name="T14" fmla="*/ 15969 w 16128"/>
              <a:gd name="T15" fmla="*/ 8201 h 14427"/>
              <a:gd name="T16" fmla="*/ 16109 w 16128"/>
              <a:gd name="T17" fmla="*/ 7931 h 14427"/>
              <a:gd name="T18" fmla="*/ 16099 w 16128"/>
              <a:gd name="T19" fmla="*/ 7557 h 14427"/>
              <a:gd name="T20" fmla="*/ 15849 w 16128"/>
              <a:gd name="T21" fmla="*/ 7071 h 14427"/>
              <a:gd name="T22" fmla="*/ 15261 w 16128"/>
              <a:gd name="T23" fmla="*/ 6429 h 14427"/>
              <a:gd name="T24" fmla="*/ 13533 w 16128"/>
              <a:gd name="T25" fmla="*/ 4634 h 14427"/>
              <a:gd name="T26" fmla="*/ 10980 w 16128"/>
              <a:gd name="T27" fmla="*/ 1958 h 14427"/>
              <a:gd name="T28" fmla="*/ 9427 w 16128"/>
              <a:gd name="T29" fmla="*/ 325 h 14427"/>
              <a:gd name="T30" fmla="*/ 9334 w 16128"/>
              <a:gd name="T31" fmla="*/ 218 h 14427"/>
              <a:gd name="T32" fmla="*/ 9232 w 16128"/>
              <a:gd name="T33" fmla="*/ 135 h 14427"/>
              <a:gd name="T34" fmla="*/ 9054 w 16128"/>
              <a:gd name="T35" fmla="*/ 51 h 14427"/>
              <a:gd name="T36" fmla="*/ 8783 w 16128"/>
              <a:gd name="T37" fmla="*/ 2 h 14427"/>
              <a:gd name="T38" fmla="*/ 8408 w 16128"/>
              <a:gd name="T39" fmla="*/ 26 h 14427"/>
              <a:gd name="T40" fmla="*/ 7914 w 16128"/>
              <a:gd name="T41" fmla="*/ 158 h 14427"/>
              <a:gd name="T42" fmla="*/ 6103 w 16128"/>
              <a:gd name="T43" fmla="*/ 864 h 14427"/>
              <a:gd name="T44" fmla="*/ 2955 w 16128"/>
              <a:gd name="T45" fmla="*/ 2094 h 14427"/>
              <a:gd name="T46" fmla="*/ 584 w 16128"/>
              <a:gd name="T47" fmla="*/ 3020 h 14427"/>
              <a:gd name="T48" fmla="*/ 281 w 16128"/>
              <a:gd name="T49" fmla="*/ 3156 h 14427"/>
              <a:gd name="T50" fmla="*/ 207 w 16128"/>
              <a:gd name="T51" fmla="*/ 3254 h 14427"/>
              <a:gd name="T52" fmla="*/ 117 w 16128"/>
              <a:gd name="T53" fmla="*/ 3434 h 14427"/>
              <a:gd name="T54" fmla="*/ 38 w 16128"/>
              <a:gd name="T55" fmla="*/ 3709 h 14427"/>
              <a:gd name="T56" fmla="*/ 1 w 16128"/>
              <a:gd name="T57" fmla="*/ 4091 h 14427"/>
              <a:gd name="T58" fmla="*/ 31 w 16128"/>
              <a:gd name="T59" fmla="*/ 4595 h 14427"/>
              <a:gd name="T60" fmla="*/ 281 w 16128"/>
              <a:gd name="T61" fmla="*/ 5372 h 14427"/>
              <a:gd name="T62" fmla="*/ 1157 w 16128"/>
              <a:gd name="T63" fmla="*/ 6854 h 14427"/>
              <a:gd name="T64" fmla="*/ 2450 w 16128"/>
              <a:gd name="T65" fmla="*/ 8776 h 14427"/>
              <a:gd name="T66" fmla="*/ 3889 w 16128"/>
              <a:gd name="T67" fmla="*/ 10803 h 14427"/>
              <a:gd name="T68" fmla="*/ 5200 w 16128"/>
              <a:gd name="T69" fmla="*/ 12597 h 14427"/>
              <a:gd name="T70" fmla="*/ 6375 w 16128"/>
              <a:gd name="T71" fmla="*/ 14169 h 14427"/>
              <a:gd name="T72" fmla="*/ 6419 w 16128"/>
              <a:gd name="T73" fmla="*/ 14235 h 14427"/>
              <a:gd name="T74" fmla="*/ 6516 w 16128"/>
              <a:gd name="T75" fmla="*/ 14322 h 14427"/>
              <a:gd name="T76" fmla="*/ 6685 w 16128"/>
              <a:gd name="T77" fmla="*/ 14400 h 14427"/>
              <a:gd name="T78" fmla="*/ 6938 w 16128"/>
              <a:gd name="T79" fmla="*/ 14426 h 14427"/>
              <a:gd name="T80" fmla="*/ 7289 w 16128"/>
              <a:gd name="T81" fmla="*/ 14363 h 14427"/>
              <a:gd name="T82" fmla="*/ 7752 w 16128"/>
              <a:gd name="T83" fmla="*/ 14169 h 14427"/>
              <a:gd name="T84" fmla="*/ 10065 w 16128"/>
              <a:gd name="T85" fmla="*/ 12967 h 14427"/>
              <a:gd name="T86" fmla="*/ 13162 w 16128"/>
              <a:gd name="T87" fmla="*/ 11351 h 14427"/>
              <a:gd name="T88" fmla="*/ 15079 w 16128"/>
              <a:gd name="T89" fmla="*/ 10350 h 14427"/>
              <a:gd name="T90" fmla="*/ 15216 w 16128"/>
              <a:gd name="T91" fmla="*/ 10264 h 14427"/>
              <a:gd name="T92" fmla="*/ 15339 w 16128"/>
              <a:gd name="T93" fmla="*/ 10149 h 14427"/>
              <a:gd name="T94" fmla="*/ 15466 w 16128"/>
              <a:gd name="T95" fmla="*/ 9966 h 14427"/>
              <a:gd name="T96" fmla="*/ 15545 w 16128"/>
              <a:gd name="T97" fmla="*/ 9717 h 14427"/>
              <a:gd name="T98" fmla="*/ 15526 w 16128"/>
              <a:gd name="T99" fmla="*/ 9401 h 14427"/>
              <a:gd name="T100" fmla="*/ 15358 w 16128"/>
              <a:gd name="T101" fmla="*/ 9019 h 14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128" h="14427">
                <a:moveTo>
                  <a:pt x="6730" y="14059"/>
                </a:moveTo>
                <a:lnTo>
                  <a:pt x="6729" y="14050"/>
                </a:lnTo>
                <a:lnTo>
                  <a:pt x="6727" y="14026"/>
                </a:lnTo>
                <a:lnTo>
                  <a:pt x="6724" y="13989"/>
                </a:lnTo>
                <a:lnTo>
                  <a:pt x="6722" y="13938"/>
                </a:lnTo>
                <a:lnTo>
                  <a:pt x="6720" y="13876"/>
                </a:lnTo>
                <a:lnTo>
                  <a:pt x="6721" y="13805"/>
                </a:lnTo>
                <a:lnTo>
                  <a:pt x="6722" y="13766"/>
                </a:lnTo>
                <a:lnTo>
                  <a:pt x="6724" y="13725"/>
                </a:lnTo>
                <a:lnTo>
                  <a:pt x="6726" y="13682"/>
                </a:lnTo>
                <a:lnTo>
                  <a:pt x="6730" y="13639"/>
                </a:lnTo>
                <a:lnTo>
                  <a:pt x="6735" y="13593"/>
                </a:lnTo>
                <a:lnTo>
                  <a:pt x="6740" y="13547"/>
                </a:lnTo>
                <a:lnTo>
                  <a:pt x="6748" y="13500"/>
                </a:lnTo>
                <a:lnTo>
                  <a:pt x="6757" y="13452"/>
                </a:lnTo>
                <a:lnTo>
                  <a:pt x="6766" y="13403"/>
                </a:lnTo>
                <a:lnTo>
                  <a:pt x="6778" y="13355"/>
                </a:lnTo>
                <a:lnTo>
                  <a:pt x="6791" y="13306"/>
                </a:lnTo>
                <a:lnTo>
                  <a:pt x="6805" y="13256"/>
                </a:lnTo>
                <a:lnTo>
                  <a:pt x="6822" y="13207"/>
                </a:lnTo>
                <a:lnTo>
                  <a:pt x="6840" y="13159"/>
                </a:lnTo>
                <a:lnTo>
                  <a:pt x="6860" y="13111"/>
                </a:lnTo>
                <a:lnTo>
                  <a:pt x="6884" y="13064"/>
                </a:lnTo>
                <a:lnTo>
                  <a:pt x="6908" y="13018"/>
                </a:lnTo>
                <a:lnTo>
                  <a:pt x="6935" y="12972"/>
                </a:lnTo>
                <a:lnTo>
                  <a:pt x="6965" y="12928"/>
                </a:lnTo>
                <a:lnTo>
                  <a:pt x="6997" y="12886"/>
                </a:lnTo>
                <a:lnTo>
                  <a:pt x="15546" y="8492"/>
                </a:lnTo>
                <a:lnTo>
                  <a:pt x="15560" y="8486"/>
                </a:lnTo>
                <a:lnTo>
                  <a:pt x="15600" y="8470"/>
                </a:lnTo>
                <a:lnTo>
                  <a:pt x="15627" y="8457"/>
                </a:lnTo>
                <a:lnTo>
                  <a:pt x="15658" y="8442"/>
                </a:lnTo>
                <a:lnTo>
                  <a:pt x="15693" y="8424"/>
                </a:lnTo>
                <a:lnTo>
                  <a:pt x="15730" y="8402"/>
                </a:lnTo>
                <a:lnTo>
                  <a:pt x="15769" y="8377"/>
                </a:lnTo>
                <a:lnTo>
                  <a:pt x="15809" y="8349"/>
                </a:lnTo>
                <a:lnTo>
                  <a:pt x="15851" y="8316"/>
                </a:lnTo>
                <a:lnTo>
                  <a:pt x="15891" y="8281"/>
                </a:lnTo>
                <a:lnTo>
                  <a:pt x="15931" y="8243"/>
                </a:lnTo>
                <a:lnTo>
                  <a:pt x="15969" y="8201"/>
                </a:lnTo>
                <a:lnTo>
                  <a:pt x="16005" y="8154"/>
                </a:lnTo>
                <a:lnTo>
                  <a:pt x="16037" y="8104"/>
                </a:lnTo>
                <a:lnTo>
                  <a:pt x="16066" y="8051"/>
                </a:lnTo>
                <a:lnTo>
                  <a:pt x="16090" y="7992"/>
                </a:lnTo>
                <a:lnTo>
                  <a:pt x="16109" y="7931"/>
                </a:lnTo>
                <a:lnTo>
                  <a:pt x="16121" y="7864"/>
                </a:lnTo>
                <a:lnTo>
                  <a:pt x="16128" y="7794"/>
                </a:lnTo>
                <a:lnTo>
                  <a:pt x="16126" y="7719"/>
                </a:lnTo>
                <a:lnTo>
                  <a:pt x="16117" y="7641"/>
                </a:lnTo>
                <a:lnTo>
                  <a:pt x="16099" y="7557"/>
                </a:lnTo>
                <a:lnTo>
                  <a:pt x="16071" y="7470"/>
                </a:lnTo>
                <a:lnTo>
                  <a:pt x="16032" y="7377"/>
                </a:lnTo>
                <a:lnTo>
                  <a:pt x="15983" y="7279"/>
                </a:lnTo>
                <a:lnTo>
                  <a:pt x="15921" y="7178"/>
                </a:lnTo>
                <a:lnTo>
                  <a:pt x="15849" y="7071"/>
                </a:lnTo>
                <a:lnTo>
                  <a:pt x="15762" y="6958"/>
                </a:lnTo>
                <a:lnTo>
                  <a:pt x="15661" y="6842"/>
                </a:lnTo>
                <a:lnTo>
                  <a:pt x="15545" y="6720"/>
                </a:lnTo>
                <a:lnTo>
                  <a:pt x="15412" y="6585"/>
                </a:lnTo>
                <a:lnTo>
                  <a:pt x="15261" y="6429"/>
                </a:lnTo>
                <a:lnTo>
                  <a:pt x="15091" y="6254"/>
                </a:lnTo>
                <a:lnTo>
                  <a:pt x="14904" y="6061"/>
                </a:lnTo>
                <a:lnTo>
                  <a:pt x="14490" y="5630"/>
                </a:lnTo>
                <a:lnTo>
                  <a:pt x="14028" y="5151"/>
                </a:lnTo>
                <a:lnTo>
                  <a:pt x="13533" y="4634"/>
                </a:lnTo>
                <a:lnTo>
                  <a:pt x="13016" y="4094"/>
                </a:lnTo>
                <a:lnTo>
                  <a:pt x="12491" y="3544"/>
                </a:lnTo>
                <a:lnTo>
                  <a:pt x="11968" y="2995"/>
                </a:lnTo>
                <a:lnTo>
                  <a:pt x="11460" y="2462"/>
                </a:lnTo>
                <a:lnTo>
                  <a:pt x="10980" y="1958"/>
                </a:lnTo>
                <a:lnTo>
                  <a:pt x="10541" y="1496"/>
                </a:lnTo>
                <a:lnTo>
                  <a:pt x="10153" y="1088"/>
                </a:lnTo>
                <a:lnTo>
                  <a:pt x="9830" y="748"/>
                </a:lnTo>
                <a:lnTo>
                  <a:pt x="9584" y="489"/>
                </a:lnTo>
                <a:lnTo>
                  <a:pt x="9427" y="325"/>
                </a:lnTo>
                <a:lnTo>
                  <a:pt x="9372" y="267"/>
                </a:lnTo>
                <a:lnTo>
                  <a:pt x="9368" y="261"/>
                </a:lnTo>
                <a:lnTo>
                  <a:pt x="9356" y="244"/>
                </a:lnTo>
                <a:lnTo>
                  <a:pt x="9346" y="233"/>
                </a:lnTo>
                <a:lnTo>
                  <a:pt x="9334" y="218"/>
                </a:lnTo>
                <a:lnTo>
                  <a:pt x="9319" y="204"/>
                </a:lnTo>
                <a:lnTo>
                  <a:pt x="9302" y="188"/>
                </a:lnTo>
                <a:lnTo>
                  <a:pt x="9282" y="171"/>
                </a:lnTo>
                <a:lnTo>
                  <a:pt x="9258" y="153"/>
                </a:lnTo>
                <a:lnTo>
                  <a:pt x="9232" y="135"/>
                </a:lnTo>
                <a:lnTo>
                  <a:pt x="9203" y="118"/>
                </a:lnTo>
                <a:lnTo>
                  <a:pt x="9171" y="100"/>
                </a:lnTo>
                <a:lnTo>
                  <a:pt x="9136" y="83"/>
                </a:lnTo>
                <a:lnTo>
                  <a:pt x="9096" y="66"/>
                </a:lnTo>
                <a:lnTo>
                  <a:pt x="9054" y="51"/>
                </a:lnTo>
                <a:lnTo>
                  <a:pt x="9007" y="37"/>
                </a:lnTo>
                <a:lnTo>
                  <a:pt x="8957" y="25"/>
                </a:lnTo>
                <a:lnTo>
                  <a:pt x="8903" y="15"/>
                </a:lnTo>
                <a:lnTo>
                  <a:pt x="8845" y="7"/>
                </a:lnTo>
                <a:lnTo>
                  <a:pt x="8783" y="2"/>
                </a:lnTo>
                <a:lnTo>
                  <a:pt x="8717" y="0"/>
                </a:lnTo>
                <a:lnTo>
                  <a:pt x="8647" y="1"/>
                </a:lnTo>
                <a:lnTo>
                  <a:pt x="8571" y="6"/>
                </a:lnTo>
                <a:lnTo>
                  <a:pt x="8491" y="14"/>
                </a:lnTo>
                <a:lnTo>
                  <a:pt x="8408" y="26"/>
                </a:lnTo>
                <a:lnTo>
                  <a:pt x="8319" y="42"/>
                </a:lnTo>
                <a:lnTo>
                  <a:pt x="8225" y="63"/>
                </a:lnTo>
                <a:lnTo>
                  <a:pt x="8126" y="91"/>
                </a:lnTo>
                <a:lnTo>
                  <a:pt x="8023" y="122"/>
                </a:lnTo>
                <a:lnTo>
                  <a:pt x="7914" y="158"/>
                </a:lnTo>
                <a:lnTo>
                  <a:pt x="7799" y="201"/>
                </a:lnTo>
                <a:lnTo>
                  <a:pt x="7510" y="315"/>
                </a:lnTo>
                <a:lnTo>
                  <a:pt x="7120" y="467"/>
                </a:lnTo>
                <a:lnTo>
                  <a:pt x="6646" y="652"/>
                </a:lnTo>
                <a:lnTo>
                  <a:pt x="6103" y="864"/>
                </a:lnTo>
                <a:lnTo>
                  <a:pt x="5511" y="1096"/>
                </a:lnTo>
                <a:lnTo>
                  <a:pt x="4883" y="1341"/>
                </a:lnTo>
                <a:lnTo>
                  <a:pt x="4237" y="1594"/>
                </a:lnTo>
                <a:lnTo>
                  <a:pt x="3588" y="1846"/>
                </a:lnTo>
                <a:lnTo>
                  <a:pt x="2955" y="2094"/>
                </a:lnTo>
                <a:lnTo>
                  <a:pt x="2353" y="2330"/>
                </a:lnTo>
                <a:lnTo>
                  <a:pt x="1798" y="2546"/>
                </a:lnTo>
                <a:lnTo>
                  <a:pt x="1307" y="2737"/>
                </a:lnTo>
                <a:lnTo>
                  <a:pt x="897" y="2898"/>
                </a:lnTo>
                <a:lnTo>
                  <a:pt x="584" y="3020"/>
                </a:lnTo>
                <a:lnTo>
                  <a:pt x="383" y="3099"/>
                </a:lnTo>
                <a:lnTo>
                  <a:pt x="312" y="3126"/>
                </a:lnTo>
                <a:lnTo>
                  <a:pt x="307" y="3131"/>
                </a:lnTo>
                <a:lnTo>
                  <a:pt x="292" y="3145"/>
                </a:lnTo>
                <a:lnTo>
                  <a:pt x="281" y="3156"/>
                </a:lnTo>
                <a:lnTo>
                  <a:pt x="269" y="3169"/>
                </a:lnTo>
                <a:lnTo>
                  <a:pt x="255" y="3186"/>
                </a:lnTo>
                <a:lnTo>
                  <a:pt x="240" y="3205"/>
                </a:lnTo>
                <a:lnTo>
                  <a:pt x="224" y="3228"/>
                </a:lnTo>
                <a:lnTo>
                  <a:pt x="207" y="3254"/>
                </a:lnTo>
                <a:lnTo>
                  <a:pt x="190" y="3283"/>
                </a:lnTo>
                <a:lnTo>
                  <a:pt x="171" y="3315"/>
                </a:lnTo>
                <a:lnTo>
                  <a:pt x="153" y="3351"/>
                </a:lnTo>
                <a:lnTo>
                  <a:pt x="135" y="3391"/>
                </a:lnTo>
                <a:lnTo>
                  <a:pt x="117" y="3434"/>
                </a:lnTo>
                <a:lnTo>
                  <a:pt x="99" y="3481"/>
                </a:lnTo>
                <a:lnTo>
                  <a:pt x="83" y="3531"/>
                </a:lnTo>
                <a:lnTo>
                  <a:pt x="67" y="3586"/>
                </a:lnTo>
                <a:lnTo>
                  <a:pt x="51" y="3645"/>
                </a:lnTo>
                <a:lnTo>
                  <a:pt x="38" y="3709"/>
                </a:lnTo>
                <a:lnTo>
                  <a:pt x="27" y="3776"/>
                </a:lnTo>
                <a:lnTo>
                  <a:pt x="17" y="3848"/>
                </a:lnTo>
                <a:lnTo>
                  <a:pt x="9" y="3924"/>
                </a:lnTo>
                <a:lnTo>
                  <a:pt x="4" y="4005"/>
                </a:lnTo>
                <a:lnTo>
                  <a:pt x="1" y="4091"/>
                </a:lnTo>
                <a:lnTo>
                  <a:pt x="0" y="4182"/>
                </a:lnTo>
                <a:lnTo>
                  <a:pt x="3" y="4276"/>
                </a:lnTo>
                <a:lnTo>
                  <a:pt x="9" y="4377"/>
                </a:lnTo>
                <a:lnTo>
                  <a:pt x="18" y="4483"/>
                </a:lnTo>
                <a:lnTo>
                  <a:pt x="31" y="4595"/>
                </a:lnTo>
                <a:lnTo>
                  <a:pt x="47" y="4710"/>
                </a:lnTo>
                <a:lnTo>
                  <a:pt x="69" y="4832"/>
                </a:lnTo>
                <a:lnTo>
                  <a:pt x="108" y="4976"/>
                </a:lnTo>
                <a:lnTo>
                  <a:pt x="179" y="5157"/>
                </a:lnTo>
                <a:lnTo>
                  <a:pt x="281" y="5372"/>
                </a:lnTo>
                <a:lnTo>
                  <a:pt x="409" y="5616"/>
                </a:lnTo>
                <a:lnTo>
                  <a:pt x="563" y="5890"/>
                </a:lnTo>
                <a:lnTo>
                  <a:pt x="741" y="6189"/>
                </a:lnTo>
                <a:lnTo>
                  <a:pt x="939" y="6511"/>
                </a:lnTo>
                <a:lnTo>
                  <a:pt x="1157" y="6854"/>
                </a:lnTo>
                <a:lnTo>
                  <a:pt x="1391" y="7214"/>
                </a:lnTo>
                <a:lnTo>
                  <a:pt x="1639" y="7590"/>
                </a:lnTo>
                <a:lnTo>
                  <a:pt x="1900" y="7976"/>
                </a:lnTo>
                <a:lnTo>
                  <a:pt x="2171" y="8373"/>
                </a:lnTo>
                <a:lnTo>
                  <a:pt x="2450" y="8776"/>
                </a:lnTo>
                <a:lnTo>
                  <a:pt x="2735" y="9184"/>
                </a:lnTo>
                <a:lnTo>
                  <a:pt x="3023" y="9593"/>
                </a:lnTo>
                <a:lnTo>
                  <a:pt x="3313" y="10002"/>
                </a:lnTo>
                <a:lnTo>
                  <a:pt x="3603" y="10405"/>
                </a:lnTo>
                <a:lnTo>
                  <a:pt x="3889" y="10803"/>
                </a:lnTo>
                <a:lnTo>
                  <a:pt x="4170" y="11190"/>
                </a:lnTo>
                <a:lnTo>
                  <a:pt x="4444" y="11567"/>
                </a:lnTo>
                <a:lnTo>
                  <a:pt x="4708" y="11928"/>
                </a:lnTo>
                <a:lnTo>
                  <a:pt x="4961" y="12273"/>
                </a:lnTo>
                <a:lnTo>
                  <a:pt x="5200" y="12597"/>
                </a:lnTo>
                <a:lnTo>
                  <a:pt x="5424" y="12898"/>
                </a:lnTo>
                <a:lnTo>
                  <a:pt x="5814" y="13422"/>
                </a:lnTo>
                <a:lnTo>
                  <a:pt x="6114" y="13823"/>
                </a:lnTo>
                <a:lnTo>
                  <a:pt x="6307" y="14080"/>
                </a:lnTo>
                <a:lnTo>
                  <a:pt x="6375" y="14169"/>
                </a:lnTo>
                <a:lnTo>
                  <a:pt x="6378" y="14176"/>
                </a:lnTo>
                <a:lnTo>
                  <a:pt x="6389" y="14193"/>
                </a:lnTo>
                <a:lnTo>
                  <a:pt x="6396" y="14206"/>
                </a:lnTo>
                <a:lnTo>
                  <a:pt x="6406" y="14220"/>
                </a:lnTo>
                <a:lnTo>
                  <a:pt x="6419" y="14235"/>
                </a:lnTo>
                <a:lnTo>
                  <a:pt x="6433" y="14251"/>
                </a:lnTo>
                <a:lnTo>
                  <a:pt x="6450" y="14269"/>
                </a:lnTo>
                <a:lnTo>
                  <a:pt x="6469" y="14286"/>
                </a:lnTo>
                <a:lnTo>
                  <a:pt x="6492" y="14304"/>
                </a:lnTo>
                <a:lnTo>
                  <a:pt x="6516" y="14322"/>
                </a:lnTo>
                <a:lnTo>
                  <a:pt x="6544" y="14339"/>
                </a:lnTo>
                <a:lnTo>
                  <a:pt x="6574" y="14357"/>
                </a:lnTo>
                <a:lnTo>
                  <a:pt x="6607" y="14373"/>
                </a:lnTo>
                <a:lnTo>
                  <a:pt x="6645" y="14387"/>
                </a:lnTo>
                <a:lnTo>
                  <a:pt x="6685" y="14400"/>
                </a:lnTo>
                <a:lnTo>
                  <a:pt x="6728" y="14410"/>
                </a:lnTo>
                <a:lnTo>
                  <a:pt x="6775" y="14418"/>
                </a:lnTo>
                <a:lnTo>
                  <a:pt x="6825" y="14424"/>
                </a:lnTo>
                <a:lnTo>
                  <a:pt x="6880" y="14427"/>
                </a:lnTo>
                <a:lnTo>
                  <a:pt x="6938" y="14426"/>
                </a:lnTo>
                <a:lnTo>
                  <a:pt x="7000" y="14422"/>
                </a:lnTo>
                <a:lnTo>
                  <a:pt x="7066" y="14414"/>
                </a:lnTo>
                <a:lnTo>
                  <a:pt x="7136" y="14402"/>
                </a:lnTo>
                <a:lnTo>
                  <a:pt x="7210" y="14385"/>
                </a:lnTo>
                <a:lnTo>
                  <a:pt x="7289" y="14363"/>
                </a:lnTo>
                <a:lnTo>
                  <a:pt x="7373" y="14336"/>
                </a:lnTo>
                <a:lnTo>
                  <a:pt x="7460" y="14303"/>
                </a:lnTo>
                <a:lnTo>
                  <a:pt x="7552" y="14265"/>
                </a:lnTo>
                <a:lnTo>
                  <a:pt x="7650" y="14221"/>
                </a:lnTo>
                <a:lnTo>
                  <a:pt x="7752" y="14169"/>
                </a:lnTo>
                <a:lnTo>
                  <a:pt x="8057" y="14012"/>
                </a:lnTo>
                <a:lnTo>
                  <a:pt x="8457" y="13805"/>
                </a:lnTo>
                <a:lnTo>
                  <a:pt x="8936" y="13556"/>
                </a:lnTo>
                <a:lnTo>
                  <a:pt x="9476" y="13274"/>
                </a:lnTo>
                <a:lnTo>
                  <a:pt x="10065" y="12967"/>
                </a:lnTo>
                <a:lnTo>
                  <a:pt x="10685" y="12644"/>
                </a:lnTo>
                <a:lnTo>
                  <a:pt x="11320" y="12313"/>
                </a:lnTo>
                <a:lnTo>
                  <a:pt x="11956" y="11982"/>
                </a:lnTo>
                <a:lnTo>
                  <a:pt x="12575" y="11658"/>
                </a:lnTo>
                <a:lnTo>
                  <a:pt x="13162" y="11351"/>
                </a:lnTo>
                <a:lnTo>
                  <a:pt x="13704" y="11069"/>
                </a:lnTo>
                <a:lnTo>
                  <a:pt x="14181" y="10819"/>
                </a:lnTo>
                <a:lnTo>
                  <a:pt x="14580" y="10611"/>
                </a:lnTo>
                <a:lnTo>
                  <a:pt x="14884" y="10452"/>
                </a:lnTo>
                <a:lnTo>
                  <a:pt x="15079" y="10350"/>
                </a:lnTo>
                <a:lnTo>
                  <a:pt x="15146" y="10314"/>
                </a:lnTo>
                <a:lnTo>
                  <a:pt x="15155" y="10309"/>
                </a:lnTo>
                <a:lnTo>
                  <a:pt x="15179" y="10291"/>
                </a:lnTo>
                <a:lnTo>
                  <a:pt x="15197" y="10279"/>
                </a:lnTo>
                <a:lnTo>
                  <a:pt x="15216" y="10264"/>
                </a:lnTo>
                <a:lnTo>
                  <a:pt x="15238" y="10247"/>
                </a:lnTo>
                <a:lnTo>
                  <a:pt x="15261" y="10226"/>
                </a:lnTo>
                <a:lnTo>
                  <a:pt x="15286" y="10203"/>
                </a:lnTo>
                <a:lnTo>
                  <a:pt x="15313" y="10178"/>
                </a:lnTo>
                <a:lnTo>
                  <a:pt x="15339" y="10149"/>
                </a:lnTo>
                <a:lnTo>
                  <a:pt x="15366" y="10117"/>
                </a:lnTo>
                <a:lnTo>
                  <a:pt x="15392" y="10084"/>
                </a:lnTo>
                <a:lnTo>
                  <a:pt x="15418" y="10047"/>
                </a:lnTo>
                <a:lnTo>
                  <a:pt x="15443" y="10008"/>
                </a:lnTo>
                <a:lnTo>
                  <a:pt x="15466" y="9966"/>
                </a:lnTo>
                <a:lnTo>
                  <a:pt x="15487" y="9921"/>
                </a:lnTo>
                <a:lnTo>
                  <a:pt x="15506" y="9874"/>
                </a:lnTo>
                <a:lnTo>
                  <a:pt x="15522" y="9824"/>
                </a:lnTo>
                <a:lnTo>
                  <a:pt x="15536" y="9771"/>
                </a:lnTo>
                <a:lnTo>
                  <a:pt x="15545" y="9717"/>
                </a:lnTo>
                <a:lnTo>
                  <a:pt x="15551" y="9658"/>
                </a:lnTo>
                <a:lnTo>
                  <a:pt x="15552" y="9598"/>
                </a:lnTo>
                <a:lnTo>
                  <a:pt x="15549" y="9534"/>
                </a:lnTo>
                <a:lnTo>
                  <a:pt x="15540" y="9469"/>
                </a:lnTo>
                <a:lnTo>
                  <a:pt x="15526" y="9401"/>
                </a:lnTo>
                <a:lnTo>
                  <a:pt x="15507" y="9329"/>
                </a:lnTo>
                <a:lnTo>
                  <a:pt x="15480" y="9256"/>
                </a:lnTo>
                <a:lnTo>
                  <a:pt x="15447" y="9179"/>
                </a:lnTo>
                <a:lnTo>
                  <a:pt x="15406" y="9101"/>
                </a:lnTo>
                <a:lnTo>
                  <a:pt x="15358" y="9019"/>
                </a:lnTo>
                <a:lnTo>
                  <a:pt x="15301" y="8934"/>
                </a:lnTo>
                <a:lnTo>
                  <a:pt x="15147" y="9760"/>
                </a:lnTo>
                <a:lnTo>
                  <a:pt x="6730" y="140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17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066234" y="4708715"/>
            <a:ext cx="2521761" cy="2149285"/>
            <a:chOff x="1337007" y="6593703"/>
            <a:chExt cx="2521761" cy="2149285"/>
          </a:xfrm>
        </p:grpSpPr>
        <p:pic>
          <p:nvPicPr>
            <p:cNvPr id="8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37007" y="6593703"/>
              <a:ext cx="2521761" cy="214928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Shape 1028"/>
            <p:cNvSpPr/>
            <p:nvPr/>
          </p:nvSpPr>
          <p:spPr>
            <a:xfrm>
              <a:off x="2365592" y="7327559"/>
              <a:ext cx="741781" cy="4905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>
                <a:lnSpc>
                  <a:spcPct val="90000"/>
                </a:lnSpc>
                <a:defRPr sz="15900" spc="0">
                  <a:solidFill>
                    <a:srgbClr val="FFFFFF"/>
                  </a:solidFill>
                  <a:latin typeface="Brownhill Script"/>
                  <a:ea typeface="Brownhill Script"/>
                  <a:cs typeface="Brownhill Script"/>
                  <a:sym typeface="Brownhill Script"/>
                </a:defRPr>
              </a:lvl1pPr>
            </a:lstStyle>
            <a:p>
              <a:r>
                <a:rPr sz="2500" dirty="0"/>
                <a:t>#1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88114"/>
              </p:ext>
            </p:extLst>
          </p:nvPr>
        </p:nvGraphicFramePr>
        <p:xfrm>
          <a:off x="743130" y="2008535"/>
          <a:ext cx="9977120" cy="4374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280">
                  <a:extLst>
                    <a:ext uri="{9D8B030D-6E8A-4147-A177-3AD203B41FA5}">
                      <a16:colId xmlns:a16="http://schemas.microsoft.com/office/drawing/2014/main" val="647809692"/>
                    </a:ext>
                  </a:extLst>
                </a:gridCol>
                <a:gridCol w="2494280">
                  <a:extLst>
                    <a:ext uri="{9D8B030D-6E8A-4147-A177-3AD203B41FA5}">
                      <a16:colId xmlns:a16="http://schemas.microsoft.com/office/drawing/2014/main" val="3725119005"/>
                    </a:ext>
                  </a:extLst>
                </a:gridCol>
                <a:gridCol w="2494280">
                  <a:extLst>
                    <a:ext uri="{9D8B030D-6E8A-4147-A177-3AD203B41FA5}">
                      <a16:colId xmlns:a16="http://schemas.microsoft.com/office/drawing/2014/main" val="1434891240"/>
                    </a:ext>
                  </a:extLst>
                </a:gridCol>
                <a:gridCol w="2494280">
                  <a:extLst>
                    <a:ext uri="{9D8B030D-6E8A-4147-A177-3AD203B41FA5}">
                      <a16:colId xmlns:a16="http://schemas.microsoft.com/office/drawing/2014/main" val="2321728088"/>
                    </a:ext>
                  </a:extLst>
                </a:gridCol>
              </a:tblGrid>
              <a:tr h="961088"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Представленные документы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 что обратить внимание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Действия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специалиста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кадрам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Обязательства работодателя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938162"/>
                  </a:ext>
                </a:extLst>
              </a:tr>
              <a:tr h="16997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 предоставил документов об инвалидности (справку об инвалидности и ИПРА)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Нельзя делать официальные запросы, связанные со здоровьем или наличием инвалидности без письменного согласия кандидата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Если необходимо задать вопросы о состоянии здоровья и наличию/отсутствию инвалидности эти вопросы должны быть включены в устные и письменные опросники для всех кандидатов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Обязательств, связанных с инвалидностью работника, не возникает. Сведения о таком работнике нельзя направлять в Центр занятости в качестве исполнения обязательств по квотированию рабочих мест для людей с инвалидностью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693372"/>
                  </a:ext>
                </a:extLst>
              </a:tr>
            </a:tbl>
          </a:graphicData>
        </a:graphic>
      </p:graphicFrame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-128452" y="559287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500"/>
              </a:spcAft>
            </a:pP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Обязательства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42351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Льготы в Трудовом кодексе</a:t>
            </a:r>
          </a:p>
        </p:txBody>
      </p:sp>
      <p:grpSp>
        <p:nvGrpSpPr>
          <p:cNvPr id="37" name="Group 1"/>
          <p:cNvGrpSpPr/>
          <p:nvPr/>
        </p:nvGrpSpPr>
        <p:grpSpPr>
          <a:xfrm>
            <a:off x="8060825" y="2520389"/>
            <a:ext cx="3299023" cy="3031671"/>
            <a:chOff x="6943331" y="1941757"/>
            <a:chExt cx="4152900" cy="3816350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6943331" y="5181844"/>
              <a:ext cx="3457575" cy="5762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2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39" name="未知"/>
            <p:cNvSpPr>
              <a:spLocks/>
            </p:cNvSpPr>
            <p:nvPr/>
          </p:nvSpPr>
          <p:spPr bwMode="auto">
            <a:xfrm rot="900000">
              <a:off x="7648181" y="1986207"/>
              <a:ext cx="763588" cy="234950"/>
            </a:xfrm>
            <a:custGeom>
              <a:avLst/>
              <a:gdLst>
                <a:gd name="T0" fmla="*/ 382 w 382"/>
                <a:gd name="T1" fmla="*/ 117 h 117"/>
                <a:gd name="T2" fmla="*/ 0 w 382"/>
                <a:gd name="T3" fmla="*/ 0 h 117"/>
                <a:gd name="T4" fmla="*/ 378 w 382"/>
                <a:gd name="T5" fmla="*/ 117 h 117"/>
                <a:gd name="T6" fmla="*/ 382 w 382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117">
                  <a:moveTo>
                    <a:pt x="382" y="117"/>
                  </a:moveTo>
                  <a:lnTo>
                    <a:pt x="0" y="0"/>
                  </a:lnTo>
                  <a:lnTo>
                    <a:pt x="378" y="117"/>
                  </a:lnTo>
                  <a:lnTo>
                    <a:pt x="382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40" name="未知"/>
            <p:cNvSpPr>
              <a:spLocks/>
            </p:cNvSpPr>
            <p:nvPr/>
          </p:nvSpPr>
          <p:spPr bwMode="auto">
            <a:xfrm rot="900000">
              <a:off x="8314931" y="2432294"/>
              <a:ext cx="939800" cy="295275"/>
            </a:xfrm>
            <a:custGeom>
              <a:avLst/>
              <a:gdLst>
                <a:gd name="T0" fmla="*/ 0 w 470"/>
                <a:gd name="T1" fmla="*/ 0 h 148"/>
                <a:gd name="T2" fmla="*/ 0 w 470"/>
                <a:gd name="T3" fmla="*/ 2 h 148"/>
                <a:gd name="T4" fmla="*/ 470 w 470"/>
                <a:gd name="T5" fmla="*/ 148 h 148"/>
                <a:gd name="T6" fmla="*/ 0 w 470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148">
                  <a:moveTo>
                    <a:pt x="0" y="0"/>
                  </a:moveTo>
                  <a:lnTo>
                    <a:pt x="0" y="2"/>
                  </a:lnTo>
                  <a:lnTo>
                    <a:pt x="470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41" name="未知"/>
            <p:cNvSpPr>
              <a:spLocks/>
            </p:cNvSpPr>
            <p:nvPr/>
          </p:nvSpPr>
          <p:spPr bwMode="auto">
            <a:xfrm rot="900000">
              <a:off x="8687994" y="2059232"/>
              <a:ext cx="1566862" cy="311150"/>
            </a:xfrm>
            <a:custGeom>
              <a:avLst/>
              <a:gdLst>
                <a:gd name="T0" fmla="*/ 110 w 392"/>
                <a:gd name="T1" fmla="*/ 41 h 78"/>
                <a:gd name="T2" fmla="*/ 85 w 392"/>
                <a:gd name="T3" fmla="*/ 55 h 78"/>
                <a:gd name="T4" fmla="*/ 184 w 392"/>
                <a:gd name="T5" fmla="*/ 78 h 78"/>
                <a:gd name="T6" fmla="*/ 295 w 392"/>
                <a:gd name="T7" fmla="*/ 52 h 78"/>
                <a:gd name="T8" fmla="*/ 372 w 392"/>
                <a:gd name="T9" fmla="*/ 65 h 78"/>
                <a:gd name="T10" fmla="*/ 338 w 392"/>
                <a:gd name="T11" fmla="*/ 43 h 78"/>
                <a:gd name="T12" fmla="*/ 386 w 392"/>
                <a:gd name="T13" fmla="*/ 32 h 78"/>
                <a:gd name="T14" fmla="*/ 212 w 392"/>
                <a:gd name="T15" fmla="*/ 0 h 78"/>
                <a:gd name="T16" fmla="*/ 0 w 392"/>
                <a:gd name="T17" fmla="*/ 35 h 78"/>
                <a:gd name="T18" fmla="*/ 53 w 392"/>
                <a:gd name="T19" fmla="*/ 47 h 78"/>
                <a:gd name="T20" fmla="*/ 110 w 392"/>
                <a:gd name="T21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78">
                  <a:moveTo>
                    <a:pt x="110" y="41"/>
                  </a:moveTo>
                  <a:cubicBezTo>
                    <a:pt x="118" y="46"/>
                    <a:pt x="99" y="52"/>
                    <a:pt x="85" y="55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306" y="67"/>
                    <a:pt x="348" y="77"/>
                    <a:pt x="372" y="65"/>
                  </a:cubicBezTo>
                  <a:cubicBezTo>
                    <a:pt x="392" y="55"/>
                    <a:pt x="360" y="47"/>
                    <a:pt x="338" y="43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64" y="43"/>
                    <a:pt x="94" y="32"/>
                    <a:pt x="110" y="41"/>
                  </a:cubicBezTo>
                  <a:close/>
                </a:path>
              </a:pathLst>
            </a:custGeom>
            <a:solidFill>
              <a:srgbClr val="0D47A1">
                <a:lumMod val="75000"/>
              </a:srgbClr>
            </a:solidFill>
            <a:ln w="9525">
              <a:solidFill>
                <a:srgbClr val="656D78">
                  <a:lumMod val="75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 rot="900000">
              <a:off x="7648181" y="1984619"/>
              <a:ext cx="755650" cy="234950"/>
            </a:xfrm>
            <a:custGeom>
              <a:avLst/>
              <a:gdLst>
                <a:gd name="T0" fmla="*/ 378 w 378"/>
                <a:gd name="T1" fmla="*/ 117 h 117"/>
                <a:gd name="T2" fmla="*/ 0 w 378"/>
                <a:gd name="T3" fmla="*/ 0 h 117"/>
                <a:gd name="T4" fmla="*/ 378 w 378"/>
                <a:gd name="T5" fmla="*/ 117 h 117"/>
                <a:gd name="T6" fmla="*/ 378 w 378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117">
                  <a:moveTo>
                    <a:pt x="378" y="117"/>
                  </a:moveTo>
                  <a:lnTo>
                    <a:pt x="0" y="0"/>
                  </a:lnTo>
                  <a:lnTo>
                    <a:pt x="378" y="117"/>
                  </a:lnTo>
                  <a:lnTo>
                    <a:pt x="378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grpSp>
          <p:nvGrpSpPr>
            <p:cNvPr id="43" name="Group 45"/>
            <p:cNvGrpSpPr/>
            <p:nvPr/>
          </p:nvGrpSpPr>
          <p:grpSpPr>
            <a:xfrm>
              <a:off x="7491019" y="1941757"/>
              <a:ext cx="1917700" cy="1477962"/>
              <a:chOff x="1388514" y="1888471"/>
              <a:chExt cx="1917700" cy="1477962"/>
            </a:xfrm>
            <a:solidFill>
              <a:srgbClr val="0D47A1">
                <a:lumMod val="75000"/>
              </a:srgbClr>
            </a:solidFill>
          </p:grpSpPr>
          <p:sp>
            <p:nvSpPr>
              <p:cNvPr id="56" name="未知"/>
              <p:cNvSpPr>
                <a:spLocks/>
              </p:cNvSpPr>
              <p:nvPr/>
            </p:nvSpPr>
            <p:spPr bwMode="auto">
              <a:xfrm rot="900000">
                <a:off x="1552026" y="1888471"/>
                <a:ext cx="1754188" cy="409575"/>
              </a:xfrm>
              <a:custGeom>
                <a:avLst/>
                <a:gdLst>
                  <a:gd name="T0" fmla="*/ 340 w 439"/>
                  <a:gd name="T1" fmla="*/ 23 h 102"/>
                  <a:gd name="T2" fmla="*/ 365 w 439"/>
                  <a:gd name="T3" fmla="*/ 9 h 102"/>
                  <a:gd name="T4" fmla="*/ 308 w 439"/>
                  <a:gd name="T5" fmla="*/ 15 h 102"/>
                  <a:gd name="T6" fmla="*/ 255 w 439"/>
                  <a:gd name="T7" fmla="*/ 3 h 102"/>
                  <a:gd name="T8" fmla="*/ 0 w 439"/>
                  <a:gd name="T9" fmla="*/ 44 h 102"/>
                  <a:gd name="T10" fmla="*/ 191 w 439"/>
                  <a:gd name="T11" fmla="*/ 102 h 102"/>
                  <a:gd name="T12" fmla="*/ 308 w 439"/>
                  <a:gd name="T13" fmla="*/ 75 h 102"/>
                  <a:gd name="T14" fmla="*/ 273 w 439"/>
                  <a:gd name="T15" fmla="*/ 50 h 102"/>
                  <a:gd name="T16" fmla="*/ 343 w 439"/>
                  <a:gd name="T17" fmla="*/ 67 h 102"/>
                  <a:gd name="T18" fmla="*/ 439 w 439"/>
                  <a:gd name="T19" fmla="*/ 46 h 102"/>
                  <a:gd name="T20" fmla="*/ 340 w 439"/>
                  <a:gd name="T21" fmla="*/ 2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102">
                    <a:moveTo>
                      <a:pt x="340" y="23"/>
                    </a:moveTo>
                    <a:cubicBezTo>
                      <a:pt x="354" y="20"/>
                      <a:pt x="373" y="14"/>
                      <a:pt x="365" y="9"/>
                    </a:cubicBezTo>
                    <a:cubicBezTo>
                      <a:pt x="349" y="0"/>
                      <a:pt x="319" y="11"/>
                      <a:pt x="308" y="15"/>
                    </a:cubicBezTo>
                    <a:cubicBezTo>
                      <a:pt x="255" y="3"/>
                      <a:pt x="255" y="3"/>
                      <a:pt x="255" y="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308" y="75"/>
                      <a:pt x="308" y="75"/>
                      <a:pt x="308" y="75"/>
                    </a:cubicBezTo>
                    <a:cubicBezTo>
                      <a:pt x="284" y="72"/>
                      <a:pt x="241" y="63"/>
                      <a:pt x="273" y="50"/>
                    </a:cubicBezTo>
                    <a:cubicBezTo>
                      <a:pt x="309" y="37"/>
                      <a:pt x="333" y="57"/>
                      <a:pt x="343" y="67"/>
                    </a:cubicBezTo>
                    <a:cubicBezTo>
                      <a:pt x="439" y="46"/>
                      <a:pt x="439" y="46"/>
                      <a:pt x="439" y="46"/>
                    </a:cubicBezTo>
                    <a:lnTo>
                      <a:pt x="340" y="23"/>
                    </a:ln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7" name="未知"/>
              <p:cNvSpPr>
                <a:spLocks/>
              </p:cNvSpPr>
              <p:nvPr/>
            </p:nvSpPr>
            <p:spPr bwMode="auto">
              <a:xfrm rot="900000">
                <a:off x="1388514" y="1948796"/>
                <a:ext cx="1047750" cy="1417637"/>
              </a:xfrm>
              <a:custGeom>
                <a:avLst/>
                <a:gdLst>
                  <a:gd name="T0" fmla="*/ 82 w 262"/>
                  <a:gd name="T1" fmla="*/ 218 h 354"/>
                  <a:gd name="T2" fmla="*/ 102 w 262"/>
                  <a:gd name="T3" fmla="*/ 314 h 354"/>
                  <a:gd name="T4" fmla="*/ 191 w 262"/>
                  <a:gd name="T5" fmla="*/ 354 h 354"/>
                  <a:gd name="T6" fmla="*/ 191 w 262"/>
                  <a:gd name="T7" fmla="*/ 233 h 354"/>
                  <a:gd name="T8" fmla="*/ 262 w 262"/>
                  <a:gd name="T9" fmla="*/ 223 h 354"/>
                  <a:gd name="T10" fmla="*/ 191 w 262"/>
                  <a:gd name="T11" fmla="*/ 178 h 354"/>
                  <a:gd name="T12" fmla="*/ 191 w 262"/>
                  <a:gd name="T13" fmla="*/ 59 h 354"/>
                  <a:gd name="T14" fmla="*/ 0 w 262"/>
                  <a:gd name="T15" fmla="*/ 0 h 354"/>
                  <a:gd name="T16" fmla="*/ 0 w 262"/>
                  <a:gd name="T17" fmla="*/ 268 h 354"/>
                  <a:gd name="T18" fmla="*/ 66 w 262"/>
                  <a:gd name="T19" fmla="*/ 298 h 354"/>
                  <a:gd name="T20" fmla="*/ 82 w 262"/>
                  <a:gd name="T21" fmla="*/ 21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354">
                    <a:moveTo>
                      <a:pt x="82" y="218"/>
                    </a:moveTo>
                    <a:cubicBezTo>
                      <a:pt x="120" y="210"/>
                      <a:pt x="118" y="288"/>
                      <a:pt x="102" y="314"/>
                    </a:cubicBezTo>
                    <a:cubicBezTo>
                      <a:pt x="191" y="354"/>
                      <a:pt x="191" y="354"/>
                      <a:pt x="191" y="354"/>
                    </a:cubicBezTo>
                    <a:cubicBezTo>
                      <a:pt x="191" y="233"/>
                      <a:pt x="191" y="233"/>
                      <a:pt x="191" y="233"/>
                    </a:cubicBezTo>
                    <a:cubicBezTo>
                      <a:pt x="218" y="251"/>
                      <a:pt x="262" y="270"/>
                      <a:pt x="262" y="223"/>
                    </a:cubicBezTo>
                    <a:cubicBezTo>
                      <a:pt x="262" y="166"/>
                      <a:pt x="214" y="172"/>
                      <a:pt x="191" y="178"/>
                    </a:cubicBezTo>
                    <a:cubicBezTo>
                      <a:pt x="191" y="59"/>
                      <a:pt x="191" y="59"/>
                      <a:pt x="191" y="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66" y="298"/>
                      <a:pt x="66" y="298"/>
                      <a:pt x="66" y="298"/>
                    </a:cubicBezTo>
                    <a:cubicBezTo>
                      <a:pt x="60" y="277"/>
                      <a:pt x="47" y="226"/>
                      <a:pt x="82" y="218"/>
                    </a:cubicBez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  <p:grpSp>
          <p:nvGrpSpPr>
            <p:cNvPr id="44" name="Group 48"/>
            <p:cNvGrpSpPr/>
            <p:nvPr/>
          </p:nvGrpSpPr>
          <p:grpSpPr>
            <a:xfrm>
              <a:off x="8111731" y="2305294"/>
              <a:ext cx="2286000" cy="2008188"/>
              <a:chOff x="2009226" y="2252008"/>
              <a:chExt cx="2286000" cy="2008188"/>
            </a:xfrm>
          </p:grpSpPr>
          <p:sp>
            <p:nvSpPr>
              <p:cNvPr id="53" name="未知"/>
              <p:cNvSpPr>
                <a:spLocks/>
              </p:cNvSpPr>
              <p:nvPr/>
            </p:nvSpPr>
            <p:spPr bwMode="auto">
              <a:xfrm rot="900000">
                <a:off x="2228301" y="2252008"/>
                <a:ext cx="1946275" cy="557213"/>
              </a:xfrm>
              <a:custGeom>
                <a:avLst/>
                <a:gdLst>
                  <a:gd name="T0" fmla="*/ 235 w 487"/>
                  <a:gd name="T1" fmla="*/ 139 h 139"/>
                  <a:gd name="T2" fmla="*/ 487 w 487"/>
                  <a:gd name="T3" fmla="*/ 64 h 139"/>
                  <a:gd name="T4" fmla="*/ 367 w 487"/>
                  <a:gd name="T5" fmla="*/ 36 h 139"/>
                  <a:gd name="T6" fmla="*/ 305 w 487"/>
                  <a:gd name="T7" fmla="*/ 47 h 139"/>
                  <a:gd name="T8" fmla="*/ 328 w 487"/>
                  <a:gd name="T9" fmla="*/ 27 h 139"/>
                  <a:gd name="T10" fmla="*/ 248 w 487"/>
                  <a:gd name="T11" fmla="*/ 9 h 139"/>
                  <a:gd name="T12" fmla="*/ 152 w 487"/>
                  <a:gd name="T13" fmla="*/ 30 h 139"/>
                  <a:gd name="T14" fmla="*/ 82 w 487"/>
                  <a:gd name="T15" fmla="*/ 13 h 139"/>
                  <a:gd name="T16" fmla="*/ 117 w 487"/>
                  <a:gd name="T17" fmla="*/ 38 h 139"/>
                  <a:gd name="T18" fmla="*/ 0 w 487"/>
                  <a:gd name="T19" fmla="*/ 65 h 139"/>
                  <a:gd name="T20" fmla="*/ 235 w 487"/>
                  <a:gd name="T2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7" h="139">
                    <a:moveTo>
                      <a:pt x="235" y="139"/>
                    </a:moveTo>
                    <a:cubicBezTo>
                      <a:pt x="487" y="64"/>
                      <a:pt x="487" y="64"/>
                      <a:pt x="487" y="64"/>
                    </a:cubicBezTo>
                    <a:cubicBezTo>
                      <a:pt x="367" y="36"/>
                      <a:pt x="367" y="36"/>
                      <a:pt x="367" y="36"/>
                    </a:cubicBezTo>
                    <a:cubicBezTo>
                      <a:pt x="355" y="45"/>
                      <a:pt x="334" y="55"/>
                      <a:pt x="305" y="47"/>
                    </a:cubicBezTo>
                    <a:cubicBezTo>
                      <a:pt x="277" y="39"/>
                      <a:pt x="307" y="31"/>
                      <a:pt x="328" y="27"/>
                    </a:cubicBezTo>
                    <a:cubicBezTo>
                      <a:pt x="248" y="9"/>
                      <a:pt x="248" y="9"/>
                      <a:pt x="248" y="9"/>
                    </a:cubicBezTo>
                    <a:cubicBezTo>
                      <a:pt x="152" y="30"/>
                      <a:pt x="152" y="30"/>
                      <a:pt x="152" y="30"/>
                    </a:cubicBezTo>
                    <a:cubicBezTo>
                      <a:pt x="142" y="20"/>
                      <a:pt x="118" y="0"/>
                      <a:pt x="82" y="13"/>
                    </a:cubicBezTo>
                    <a:cubicBezTo>
                      <a:pt x="50" y="26"/>
                      <a:pt x="93" y="35"/>
                      <a:pt x="117" y="38"/>
                    </a:cubicBezTo>
                    <a:cubicBezTo>
                      <a:pt x="0" y="65"/>
                      <a:pt x="0" y="65"/>
                      <a:pt x="0" y="65"/>
                    </a:cubicBezTo>
                    <a:lnTo>
                      <a:pt x="235" y="139"/>
                    </a:lnTo>
                    <a:close/>
                  </a:path>
                </a:pathLst>
              </a:custGeom>
              <a:solidFill>
                <a:srgbClr val="1565C0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4" name="未知"/>
              <p:cNvSpPr>
                <a:spLocks/>
              </p:cNvSpPr>
              <p:nvPr/>
            </p:nvSpPr>
            <p:spPr bwMode="auto">
              <a:xfrm rot="900000">
                <a:off x="2009226" y="2355196"/>
                <a:ext cx="939800" cy="1849437"/>
              </a:xfrm>
              <a:custGeom>
                <a:avLst/>
                <a:gdLst>
                  <a:gd name="T0" fmla="*/ 0 w 235"/>
                  <a:gd name="T1" fmla="*/ 0 h 462"/>
                  <a:gd name="T2" fmla="*/ 0 w 235"/>
                  <a:gd name="T3" fmla="*/ 119 h 462"/>
                  <a:gd name="T4" fmla="*/ 71 w 235"/>
                  <a:gd name="T5" fmla="*/ 164 h 462"/>
                  <a:gd name="T6" fmla="*/ 0 w 235"/>
                  <a:gd name="T7" fmla="*/ 174 h 462"/>
                  <a:gd name="T8" fmla="*/ 0 w 235"/>
                  <a:gd name="T9" fmla="*/ 295 h 462"/>
                  <a:gd name="T10" fmla="*/ 98 w 235"/>
                  <a:gd name="T11" fmla="*/ 339 h 462"/>
                  <a:gd name="T12" fmla="*/ 117 w 235"/>
                  <a:gd name="T13" fmla="*/ 447 h 462"/>
                  <a:gd name="T14" fmla="*/ 140 w 235"/>
                  <a:gd name="T15" fmla="*/ 358 h 462"/>
                  <a:gd name="T16" fmla="*/ 235 w 235"/>
                  <a:gd name="T17" fmla="*/ 401 h 462"/>
                  <a:gd name="T18" fmla="*/ 235 w 235"/>
                  <a:gd name="T19" fmla="*/ 73 h 462"/>
                  <a:gd name="T20" fmla="*/ 0 w 235"/>
                  <a:gd name="T2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5" h="462">
                    <a:moveTo>
                      <a:pt x="0" y="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23" y="113"/>
                      <a:pt x="71" y="107"/>
                      <a:pt x="71" y="164"/>
                    </a:cubicBezTo>
                    <a:cubicBezTo>
                      <a:pt x="71" y="211"/>
                      <a:pt x="27" y="192"/>
                      <a:pt x="0" y="174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98" y="339"/>
                      <a:pt x="98" y="339"/>
                      <a:pt x="98" y="339"/>
                    </a:cubicBezTo>
                    <a:cubicBezTo>
                      <a:pt x="87" y="365"/>
                      <a:pt x="65" y="430"/>
                      <a:pt x="117" y="447"/>
                    </a:cubicBezTo>
                    <a:cubicBezTo>
                      <a:pt x="161" y="462"/>
                      <a:pt x="151" y="400"/>
                      <a:pt x="140" y="358"/>
                    </a:cubicBezTo>
                    <a:cubicBezTo>
                      <a:pt x="235" y="401"/>
                      <a:pt x="235" y="401"/>
                      <a:pt x="235" y="401"/>
                    </a:cubicBezTo>
                    <a:cubicBezTo>
                      <a:pt x="235" y="73"/>
                      <a:pt x="235" y="73"/>
                      <a:pt x="235" y="7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65C0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5" name="未知"/>
              <p:cNvSpPr>
                <a:spLocks/>
              </p:cNvSpPr>
              <p:nvPr/>
            </p:nvSpPr>
            <p:spPr bwMode="auto">
              <a:xfrm rot="900000">
                <a:off x="2944264" y="2647296"/>
                <a:ext cx="1350962" cy="1612900"/>
              </a:xfrm>
              <a:custGeom>
                <a:avLst/>
                <a:gdLst>
                  <a:gd name="T0" fmla="*/ 0 w 338"/>
                  <a:gd name="T1" fmla="*/ 75 h 403"/>
                  <a:gd name="T2" fmla="*/ 0 w 338"/>
                  <a:gd name="T3" fmla="*/ 403 h 403"/>
                  <a:gd name="T4" fmla="*/ 129 w 338"/>
                  <a:gd name="T5" fmla="*/ 349 h 403"/>
                  <a:gd name="T6" fmla="*/ 109 w 338"/>
                  <a:gd name="T7" fmla="*/ 297 h 403"/>
                  <a:gd name="T8" fmla="*/ 145 w 338"/>
                  <a:gd name="T9" fmla="*/ 243 h 403"/>
                  <a:gd name="T10" fmla="*/ 179 w 338"/>
                  <a:gd name="T11" fmla="*/ 283 h 403"/>
                  <a:gd name="T12" fmla="*/ 170 w 338"/>
                  <a:gd name="T13" fmla="*/ 332 h 403"/>
                  <a:gd name="T14" fmla="*/ 252 w 338"/>
                  <a:gd name="T15" fmla="*/ 298 h 403"/>
                  <a:gd name="T16" fmla="*/ 252 w 338"/>
                  <a:gd name="T17" fmla="*/ 170 h 403"/>
                  <a:gd name="T18" fmla="*/ 331 w 338"/>
                  <a:gd name="T19" fmla="*/ 121 h 403"/>
                  <a:gd name="T20" fmla="*/ 252 w 338"/>
                  <a:gd name="T21" fmla="*/ 127 h 403"/>
                  <a:gd name="T22" fmla="*/ 252 w 338"/>
                  <a:gd name="T23" fmla="*/ 0 h 403"/>
                  <a:gd name="T24" fmla="*/ 252 w 338"/>
                  <a:gd name="T25" fmla="*/ 0 h 403"/>
                  <a:gd name="T26" fmla="*/ 0 w 338"/>
                  <a:gd name="T27" fmla="*/ 7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403">
                    <a:moveTo>
                      <a:pt x="0" y="75"/>
                    </a:moveTo>
                    <a:cubicBezTo>
                      <a:pt x="0" y="403"/>
                      <a:pt x="0" y="403"/>
                      <a:pt x="0" y="403"/>
                    </a:cubicBezTo>
                    <a:cubicBezTo>
                      <a:pt x="129" y="349"/>
                      <a:pt x="129" y="349"/>
                      <a:pt x="129" y="349"/>
                    </a:cubicBezTo>
                    <a:cubicBezTo>
                      <a:pt x="123" y="339"/>
                      <a:pt x="110" y="315"/>
                      <a:pt x="109" y="297"/>
                    </a:cubicBezTo>
                    <a:cubicBezTo>
                      <a:pt x="108" y="281"/>
                      <a:pt x="114" y="245"/>
                      <a:pt x="145" y="243"/>
                    </a:cubicBezTo>
                    <a:cubicBezTo>
                      <a:pt x="179" y="241"/>
                      <a:pt x="179" y="264"/>
                      <a:pt x="179" y="283"/>
                    </a:cubicBezTo>
                    <a:cubicBezTo>
                      <a:pt x="180" y="297"/>
                      <a:pt x="173" y="322"/>
                      <a:pt x="170" y="332"/>
                    </a:cubicBezTo>
                    <a:cubicBezTo>
                      <a:pt x="252" y="298"/>
                      <a:pt x="252" y="298"/>
                      <a:pt x="252" y="298"/>
                    </a:cubicBezTo>
                    <a:cubicBezTo>
                      <a:pt x="252" y="170"/>
                      <a:pt x="252" y="170"/>
                      <a:pt x="252" y="170"/>
                    </a:cubicBezTo>
                    <a:cubicBezTo>
                      <a:pt x="281" y="173"/>
                      <a:pt x="338" y="175"/>
                      <a:pt x="331" y="121"/>
                    </a:cubicBezTo>
                    <a:cubicBezTo>
                      <a:pt x="325" y="74"/>
                      <a:pt x="275" y="109"/>
                      <a:pt x="252" y="127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0"/>
                      <a:pt x="252" y="0"/>
                      <a:pt x="252" y="0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1565C0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  <p:sp>
          <p:nvSpPr>
            <p:cNvPr id="45" name="未知"/>
            <p:cNvSpPr>
              <a:spLocks/>
            </p:cNvSpPr>
            <p:nvPr/>
          </p:nvSpPr>
          <p:spPr bwMode="auto">
            <a:xfrm rot="900000">
              <a:off x="9484919" y="3678482"/>
              <a:ext cx="1135062" cy="1504950"/>
            </a:xfrm>
            <a:custGeom>
              <a:avLst/>
              <a:gdLst>
                <a:gd name="T0" fmla="*/ 199 w 284"/>
                <a:gd name="T1" fmla="*/ 126 h 376"/>
                <a:gd name="T2" fmla="*/ 180 w 284"/>
                <a:gd name="T3" fmla="*/ 44 h 376"/>
                <a:gd name="T4" fmla="*/ 85 w 284"/>
                <a:gd name="T5" fmla="*/ 83 h 376"/>
                <a:gd name="T6" fmla="*/ 85 w 284"/>
                <a:gd name="T7" fmla="*/ 208 h 376"/>
                <a:gd name="T8" fmla="*/ 87 w 284"/>
                <a:gd name="T9" fmla="*/ 209 h 376"/>
                <a:gd name="T10" fmla="*/ 85 w 284"/>
                <a:gd name="T11" fmla="*/ 208 h 376"/>
                <a:gd name="T12" fmla="*/ 20 w 284"/>
                <a:gd name="T13" fmla="*/ 247 h 376"/>
                <a:gd name="T14" fmla="*/ 85 w 284"/>
                <a:gd name="T15" fmla="*/ 265 h 376"/>
                <a:gd name="T16" fmla="*/ 87 w 284"/>
                <a:gd name="T17" fmla="*/ 260 h 376"/>
                <a:gd name="T18" fmla="*/ 85 w 284"/>
                <a:gd name="T19" fmla="*/ 265 h 376"/>
                <a:gd name="T20" fmla="*/ 85 w 284"/>
                <a:gd name="T21" fmla="*/ 376 h 376"/>
                <a:gd name="T22" fmla="*/ 284 w 284"/>
                <a:gd name="T23" fmla="*/ 258 h 376"/>
                <a:gd name="T24" fmla="*/ 284 w 284"/>
                <a:gd name="T25" fmla="*/ 0 h 376"/>
                <a:gd name="T26" fmla="*/ 214 w 284"/>
                <a:gd name="T27" fmla="*/ 30 h 376"/>
                <a:gd name="T28" fmla="*/ 199 w 284"/>
                <a:gd name="T29" fmla="*/ 12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376">
                  <a:moveTo>
                    <a:pt x="199" y="126"/>
                  </a:moveTo>
                  <a:cubicBezTo>
                    <a:pt x="157" y="127"/>
                    <a:pt x="170" y="73"/>
                    <a:pt x="180" y="44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208"/>
                    <a:pt x="85" y="208"/>
                    <a:pt x="85" y="208"/>
                  </a:cubicBezTo>
                  <a:cubicBezTo>
                    <a:pt x="86" y="208"/>
                    <a:pt x="87" y="209"/>
                    <a:pt x="87" y="209"/>
                  </a:cubicBezTo>
                  <a:cubicBezTo>
                    <a:pt x="87" y="209"/>
                    <a:pt x="86" y="208"/>
                    <a:pt x="85" y="208"/>
                  </a:cubicBezTo>
                  <a:cubicBezTo>
                    <a:pt x="73" y="205"/>
                    <a:pt x="39" y="200"/>
                    <a:pt x="20" y="247"/>
                  </a:cubicBezTo>
                  <a:cubicBezTo>
                    <a:pt x="0" y="298"/>
                    <a:pt x="60" y="316"/>
                    <a:pt x="85" y="265"/>
                  </a:cubicBezTo>
                  <a:cubicBezTo>
                    <a:pt x="87" y="261"/>
                    <a:pt x="87" y="260"/>
                    <a:pt x="87" y="260"/>
                  </a:cubicBezTo>
                  <a:cubicBezTo>
                    <a:pt x="87" y="260"/>
                    <a:pt x="87" y="261"/>
                    <a:pt x="85" y="265"/>
                  </a:cubicBezTo>
                  <a:cubicBezTo>
                    <a:pt x="85" y="376"/>
                    <a:pt x="85" y="376"/>
                    <a:pt x="85" y="376"/>
                  </a:cubicBezTo>
                  <a:cubicBezTo>
                    <a:pt x="284" y="258"/>
                    <a:pt x="284" y="258"/>
                    <a:pt x="284" y="25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24" y="60"/>
                    <a:pt x="245" y="124"/>
                    <a:pt x="199" y="126"/>
                  </a:cubicBezTo>
                  <a:close/>
                </a:path>
              </a:pathLst>
            </a:custGeom>
            <a:solidFill>
              <a:srgbClr val="0D47A1">
                <a:lumMod val="75000"/>
              </a:srgbClr>
            </a:solidFill>
            <a:ln w="9525">
              <a:solidFill>
                <a:srgbClr val="656D78">
                  <a:lumMod val="75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grpSp>
          <p:nvGrpSpPr>
            <p:cNvPr id="46" name="Group 53"/>
            <p:cNvGrpSpPr/>
            <p:nvPr/>
          </p:nvGrpSpPr>
          <p:grpSpPr>
            <a:xfrm>
              <a:off x="9349981" y="2395782"/>
              <a:ext cx="1746250" cy="1871662"/>
              <a:chOff x="3247476" y="2342496"/>
              <a:chExt cx="1746250" cy="1871662"/>
            </a:xfrm>
            <a:solidFill>
              <a:srgbClr val="0D47A1">
                <a:lumMod val="75000"/>
              </a:srgbClr>
            </a:solidFill>
          </p:grpSpPr>
          <p:sp>
            <p:nvSpPr>
              <p:cNvPr id="51" name="未知"/>
              <p:cNvSpPr>
                <a:spLocks/>
              </p:cNvSpPr>
              <p:nvPr/>
            </p:nvSpPr>
            <p:spPr bwMode="auto">
              <a:xfrm rot="900000">
                <a:off x="3247476" y="2342496"/>
                <a:ext cx="1746250" cy="404812"/>
              </a:xfrm>
              <a:custGeom>
                <a:avLst/>
                <a:gdLst>
                  <a:gd name="T0" fmla="*/ 188 w 437"/>
                  <a:gd name="T1" fmla="*/ 33 h 101"/>
                  <a:gd name="T2" fmla="*/ 111 w 437"/>
                  <a:gd name="T3" fmla="*/ 20 h 101"/>
                  <a:gd name="T4" fmla="*/ 0 w 437"/>
                  <a:gd name="T5" fmla="*/ 46 h 101"/>
                  <a:gd name="T6" fmla="*/ 80 w 437"/>
                  <a:gd name="T7" fmla="*/ 64 h 101"/>
                  <a:gd name="T8" fmla="*/ 57 w 437"/>
                  <a:gd name="T9" fmla="*/ 84 h 101"/>
                  <a:gd name="T10" fmla="*/ 119 w 437"/>
                  <a:gd name="T11" fmla="*/ 73 h 101"/>
                  <a:gd name="T12" fmla="*/ 239 w 437"/>
                  <a:gd name="T13" fmla="*/ 101 h 101"/>
                  <a:gd name="T14" fmla="*/ 239 w 437"/>
                  <a:gd name="T15" fmla="*/ 101 h 101"/>
                  <a:gd name="T16" fmla="*/ 437 w 437"/>
                  <a:gd name="T17" fmla="*/ 42 h 101"/>
                  <a:gd name="T18" fmla="*/ 202 w 437"/>
                  <a:gd name="T19" fmla="*/ 0 h 101"/>
                  <a:gd name="T20" fmla="*/ 154 w 437"/>
                  <a:gd name="T21" fmla="*/ 11 h 101"/>
                  <a:gd name="T22" fmla="*/ 188 w 437"/>
                  <a:gd name="T23" fmla="*/ 3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7" h="101">
                    <a:moveTo>
                      <a:pt x="188" y="33"/>
                    </a:moveTo>
                    <a:cubicBezTo>
                      <a:pt x="164" y="45"/>
                      <a:pt x="122" y="35"/>
                      <a:pt x="111" y="2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59" y="68"/>
                      <a:pt x="29" y="76"/>
                      <a:pt x="57" y="84"/>
                    </a:cubicBezTo>
                    <a:cubicBezTo>
                      <a:pt x="86" y="92"/>
                      <a:pt x="107" y="82"/>
                      <a:pt x="119" y="73"/>
                    </a:cubicBezTo>
                    <a:cubicBezTo>
                      <a:pt x="239" y="101"/>
                      <a:pt x="239" y="101"/>
                      <a:pt x="239" y="101"/>
                    </a:cubicBezTo>
                    <a:cubicBezTo>
                      <a:pt x="239" y="101"/>
                      <a:pt x="239" y="101"/>
                      <a:pt x="239" y="101"/>
                    </a:cubicBezTo>
                    <a:cubicBezTo>
                      <a:pt x="437" y="42"/>
                      <a:pt x="437" y="42"/>
                      <a:pt x="437" y="42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76" y="15"/>
                      <a:pt x="208" y="23"/>
                      <a:pt x="188" y="33"/>
                    </a:cubicBez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2" name="未知"/>
              <p:cNvSpPr>
                <a:spLocks/>
              </p:cNvSpPr>
              <p:nvPr/>
            </p:nvSpPr>
            <p:spPr bwMode="auto">
              <a:xfrm rot="900000">
                <a:off x="3987251" y="2606021"/>
                <a:ext cx="795338" cy="1608137"/>
              </a:xfrm>
              <a:custGeom>
                <a:avLst/>
                <a:gdLst>
                  <a:gd name="T0" fmla="*/ 198 w 199"/>
                  <a:gd name="T1" fmla="*/ 0 h 401"/>
                  <a:gd name="T2" fmla="*/ 199 w 199"/>
                  <a:gd name="T3" fmla="*/ 0 h 401"/>
                  <a:gd name="T4" fmla="*/ 0 w 199"/>
                  <a:gd name="T5" fmla="*/ 59 h 401"/>
                  <a:gd name="T6" fmla="*/ 0 w 199"/>
                  <a:gd name="T7" fmla="*/ 59 h 401"/>
                  <a:gd name="T8" fmla="*/ 0 w 199"/>
                  <a:gd name="T9" fmla="*/ 186 h 401"/>
                  <a:gd name="T10" fmla="*/ 79 w 199"/>
                  <a:gd name="T11" fmla="*/ 180 h 401"/>
                  <a:gd name="T12" fmla="*/ 0 w 199"/>
                  <a:gd name="T13" fmla="*/ 229 h 401"/>
                  <a:gd name="T14" fmla="*/ 0 w 199"/>
                  <a:gd name="T15" fmla="*/ 357 h 401"/>
                  <a:gd name="T16" fmla="*/ 95 w 199"/>
                  <a:gd name="T17" fmla="*/ 318 h 401"/>
                  <a:gd name="T18" fmla="*/ 114 w 199"/>
                  <a:gd name="T19" fmla="*/ 400 h 401"/>
                  <a:gd name="T20" fmla="*/ 129 w 199"/>
                  <a:gd name="T21" fmla="*/ 304 h 401"/>
                  <a:gd name="T22" fmla="*/ 199 w 199"/>
                  <a:gd name="T23" fmla="*/ 274 h 401"/>
                  <a:gd name="T24" fmla="*/ 199 w 199"/>
                  <a:gd name="T25" fmla="*/ 0 h 401"/>
                  <a:gd name="T26" fmla="*/ 198 w 199"/>
                  <a:gd name="T2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9" h="401">
                    <a:moveTo>
                      <a:pt x="198" y="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168"/>
                      <a:pt x="73" y="133"/>
                      <a:pt x="79" y="180"/>
                    </a:cubicBezTo>
                    <a:cubicBezTo>
                      <a:pt x="86" y="234"/>
                      <a:pt x="29" y="232"/>
                      <a:pt x="0" y="229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95" y="318"/>
                      <a:pt x="95" y="318"/>
                      <a:pt x="95" y="318"/>
                    </a:cubicBezTo>
                    <a:cubicBezTo>
                      <a:pt x="85" y="347"/>
                      <a:pt x="72" y="401"/>
                      <a:pt x="114" y="400"/>
                    </a:cubicBezTo>
                    <a:cubicBezTo>
                      <a:pt x="160" y="398"/>
                      <a:pt x="139" y="334"/>
                      <a:pt x="129" y="304"/>
                    </a:cubicBezTo>
                    <a:cubicBezTo>
                      <a:pt x="199" y="274"/>
                      <a:pt x="199" y="274"/>
                      <a:pt x="199" y="274"/>
                    </a:cubicBezTo>
                    <a:cubicBezTo>
                      <a:pt x="199" y="0"/>
                      <a:pt x="199" y="0"/>
                      <a:pt x="199" y="0"/>
                    </a:cubicBezTo>
                    <a:lnTo>
                      <a:pt x="198" y="0"/>
                    </a:ln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  <p:sp>
          <p:nvSpPr>
            <p:cNvPr id="47" name="未知"/>
            <p:cNvSpPr>
              <a:spLocks/>
            </p:cNvSpPr>
            <p:nvPr/>
          </p:nvSpPr>
          <p:spPr bwMode="auto">
            <a:xfrm rot="900000">
              <a:off x="7232256" y="2772019"/>
              <a:ext cx="763588" cy="1770063"/>
            </a:xfrm>
            <a:custGeom>
              <a:avLst/>
              <a:gdLst>
                <a:gd name="T0" fmla="*/ 122 w 191"/>
                <a:gd name="T1" fmla="*/ 253 h 442"/>
                <a:gd name="T2" fmla="*/ 191 w 191"/>
                <a:gd name="T3" fmla="*/ 268 h 442"/>
                <a:gd name="T4" fmla="*/ 191 w 191"/>
                <a:gd name="T5" fmla="*/ 144 h 442"/>
                <a:gd name="T6" fmla="*/ 102 w 191"/>
                <a:gd name="T7" fmla="*/ 104 h 442"/>
                <a:gd name="T8" fmla="*/ 82 w 191"/>
                <a:gd name="T9" fmla="*/ 8 h 442"/>
                <a:gd name="T10" fmla="*/ 66 w 191"/>
                <a:gd name="T11" fmla="*/ 88 h 442"/>
                <a:gd name="T12" fmla="*/ 0 w 191"/>
                <a:gd name="T13" fmla="*/ 58 h 442"/>
                <a:gd name="T14" fmla="*/ 0 w 191"/>
                <a:gd name="T15" fmla="*/ 325 h 442"/>
                <a:gd name="T16" fmla="*/ 191 w 191"/>
                <a:gd name="T17" fmla="*/ 442 h 442"/>
                <a:gd name="T18" fmla="*/ 191 w 191"/>
                <a:gd name="T19" fmla="*/ 316 h 442"/>
                <a:gd name="T20" fmla="*/ 122 w 191"/>
                <a:gd name="T21" fmla="*/ 25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442">
                  <a:moveTo>
                    <a:pt x="122" y="253"/>
                  </a:moveTo>
                  <a:cubicBezTo>
                    <a:pt x="137" y="210"/>
                    <a:pt x="175" y="248"/>
                    <a:pt x="191" y="268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18" y="78"/>
                    <a:pt x="120" y="0"/>
                    <a:pt x="82" y="8"/>
                  </a:cubicBezTo>
                  <a:cubicBezTo>
                    <a:pt x="47" y="16"/>
                    <a:pt x="60" y="67"/>
                    <a:pt x="66" y="8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91" y="442"/>
                    <a:pt x="191" y="442"/>
                    <a:pt x="191" y="442"/>
                  </a:cubicBezTo>
                  <a:cubicBezTo>
                    <a:pt x="191" y="316"/>
                    <a:pt x="191" y="316"/>
                    <a:pt x="191" y="316"/>
                  </a:cubicBezTo>
                  <a:cubicBezTo>
                    <a:pt x="167" y="322"/>
                    <a:pt x="105" y="299"/>
                    <a:pt x="122" y="253"/>
                  </a:cubicBezTo>
                  <a:close/>
                </a:path>
              </a:pathLst>
            </a:custGeom>
            <a:solidFill>
              <a:srgbClr val="1E88E5"/>
            </a:solidFill>
            <a:ln w="9525">
              <a:solidFill>
                <a:srgbClr val="656D78">
                  <a:lumMod val="75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grpSp>
          <p:nvGrpSpPr>
            <p:cNvPr id="48" name="Group 57"/>
            <p:cNvGrpSpPr/>
            <p:nvPr/>
          </p:nvGrpSpPr>
          <p:grpSpPr>
            <a:xfrm>
              <a:off x="7478319" y="3503857"/>
              <a:ext cx="2281237" cy="2074862"/>
              <a:chOff x="1375814" y="3450571"/>
              <a:chExt cx="2281237" cy="2074862"/>
            </a:xfrm>
          </p:grpSpPr>
          <p:sp>
            <p:nvSpPr>
              <p:cNvPr id="49" name="未知"/>
              <p:cNvSpPr>
                <a:spLocks/>
              </p:cNvSpPr>
              <p:nvPr/>
            </p:nvSpPr>
            <p:spPr bwMode="auto">
              <a:xfrm rot="900000">
                <a:off x="2650576" y="3526771"/>
                <a:ext cx="1006475" cy="1998662"/>
              </a:xfrm>
              <a:custGeom>
                <a:avLst/>
                <a:gdLst>
                  <a:gd name="T0" fmla="*/ 187 w 252"/>
                  <a:gd name="T1" fmla="*/ 221 h 499"/>
                  <a:gd name="T2" fmla="*/ 252 w 252"/>
                  <a:gd name="T3" fmla="*/ 182 h 499"/>
                  <a:gd name="T4" fmla="*/ 252 w 252"/>
                  <a:gd name="T5" fmla="*/ 57 h 499"/>
                  <a:gd name="T6" fmla="*/ 170 w 252"/>
                  <a:gd name="T7" fmla="*/ 91 h 499"/>
                  <a:gd name="T8" fmla="*/ 179 w 252"/>
                  <a:gd name="T9" fmla="*/ 42 h 499"/>
                  <a:gd name="T10" fmla="*/ 145 w 252"/>
                  <a:gd name="T11" fmla="*/ 2 h 499"/>
                  <a:gd name="T12" fmla="*/ 109 w 252"/>
                  <a:gd name="T13" fmla="*/ 56 h 499"/>
                  <a:gd name="T14" fmla="*/ 129 w 252"/>
                  <a:gd name="T15" fmla="*/ 108 h 499"/>
                  <a:gd name="T16" fmla="*/ 0 w 252"/>
                  <a:gd name="T17" fmla="*/ 162 h 499"/>
                  <a:gd name="T18" fmla="*/ 0 w 252"/>
                  <a:gd name="T19" fmla="*/ 499 h 499"/>
                  <a:gd name="T20" fmla="*/ 252 w 252"/>
                  <a:gd name="T21" fmla="*/ 350 h 499"/>
                  <a:gd name="T22" fmla="*/ 252 w 252"/>
                  <a:gd name="T23" fmla="*/ 239 h 499"/>
                  <a:gd name="T24" fmla="*/ 187 w 252"/>
                  <a:gd name="T25" fmla="*/ 221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" h="499">
                    <a:moveTo>
                      <a:pt x="187" y="221"/>
                    </a:moveTo>
                    <a:cubicBezTo>
                      <a:pt x="206" y="174"/>
                      <a:pt x="240" y="179"/>
                      <a:pt x="252" y="182"/>
                    </a:cubicBezTo>
                    <a:cubicBezTo>
                      <a:pt x="252" y="57"/>
                      <a:pt x="252" y="57"/>
                      <a:pt x="252" y="57"/>
                    </a:cubicBezTo>
                    <a:cubicBezTo>
                      <a:pt x="170" y="91"/>
                      <a:pt x="170" y="91"/>
                      <a:pt x="170" y="91"/>
                    </a:cubicBezTo>
                    <a:cubicBezTo>
                      <a:pt x="173" y="81"/>
                      <a:pt x="180" y="56"/>
                      <a:pt x="179" y="42"/>
                    </a:cubicBezTo>
                    <a:cubicBezTo>
                      <a:pt x="179" y="23"/>
                      <a:pt x="179" y="0"/>
                      <a:pt x="145" y="2"/>
                    </a:cubicBezTo>
                    <a:cubicBezTo>
                      <a:pt x="114" y="4"/>
                      <a:pt x="108" y="40"/>
                      <a:pt x="109" y="56"/>
                    </a:cubicBezTo>
                    <a:cubicBezTo>
                      <a:pt x="110" y="74"/>
                      <a:pt x="123" y="98"/>
                      <a:pt x="129" y="10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52" y="350"/>
                      <a:pt x="252" y="350"/>
                      <a:pt x="252" y="350"/>
                    </a:cubicBezTo>
                    <a:cubicBezTo>
                      <a:pt x="252" y="239"/>
                      <a:pt x="252" y="239"/>
                      <a:pt x="252" y="239"/>
                    </a:cubicBezTo>
                    <a:cubicBezTo>
                      <a:pt x="227" y="290"/>
                      <a:pt x="167" y="272"/>
                      <a:pt x="187" y="221"/>
                    </a:cubicBezTo>
                    <a:close/>
                  </a:path>
                </a:pathLst>
              </a:custGeom>
              <a:solidFill>
                <a:srgbClr val="42A5F5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0" name="未知"/>
              <p:cNvSpPr>
                <a:spLocks/>
              </p:cNvSpPr>
              <p:nvPr/>
            </p:nvSpPr>
            <p:spPr bwMode="auto">
              <a:xfrm rot="900000">
                <a:off x="1375814" y="3450571"/>
                <a:ext cx="1284287" cy="1774825"/>
              </a:xfrm>
              <a:custGeom>
                <a:avLst/>
                <a:gdLst>
                  <a:gd name="T0" fmla="*/ 226 w 321"/>
                  <a:gd name="T1" fmla="*/ 63 h 443"/>
                  <a:gd name="T2" fmla="*/ 203 w 321"/>
                  <a:gd name="T3" fmla="*/ 152 h 443"/>
                  <a:gd name="T4" fmla="*/ 184 w 321"/>
                  <a:gd name="T5" fmla="*/ 44 h 443"/>
                  <a:gd name="T6" fmla="*/ 86 w 321"/>
                  <a:gd name="T7" fmla="*/ 0 h 443"/>
                  <a:gd name="T8" fmla="*/ 86 w 321"/>
                  <a:gd name="T9" fmla="*/ 124 h 443"/>
                  <a:gd name="T10" fmla="*/ 17 w 321"/>
                  <a:gd name="T11" fmla="*/ 109 h 443"/>
                  <a:gd name="T12" fmla="*/ 86 w 321"/>
                  <a:gd name="T13" fmla="*/ 172 h 443"/>
                  <a:gd name="T14" fmla="*/ 86 w 321"/>
                  <a:gd name="T15" fmla="*/ 298 h 443"/>
                  <a:gd name="T16" fmla="*/ 321 w 321"/>
                  <a:gd name="T17" fmla="*/ 443 h 443"/>
                  <a:gd name="T18" fmla="*/ 321 w 321"/>
                  <a:gd name="T19" fmla="*/ 106 h 443"/>
                  <a:gd name="T20" fmla="*/ 226 w 321"/>
                  <a:gd name="T21" fmla="*/ 6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" h="443">
                    <a:moveTo>
                      <a:pt x="226" y="63"/>
                    </a:moveTo>
                    <a:cubicBezTo>
                      <a:pt x="237" y="105"/>
                      <a:pt x="247" y="167"/>
                      <a:pt x="203" y="152"/>
                    </a:cubicBezTo>
                    <a:cubicBezTo>
                      <a:pt x="151" y="135"/>
                      <a:pt x="173" y="70"/>
                      <a:pt x="184" y="44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70" y="104"/>
                      <a:pt x="32" y="66"/>
                      <a:pt x="17" y="109"/>
                    </a:cubicBezTo>
                    <a:cubicBezTo>
                      <a:pt x="0" y="155"/>
                      <a:pt x="62" y="178"/>
                      <a:pt x="86" y="172"/>
                    </a:cubicBezTo>
                    <a:cubicBezTo>
                      <a:pt x="86" y="298"/>
                      <a:pt x="86" y="298"/>
                      <a:pt x="86" y="298"/>
                    </a:cubicBezTo>
                    <a:cubicBezTo>
                      <a:pt x="321" y="443"/>
                      <a:pt x="321" y="443"/>
                      <a:pt x="321" y="443"/>
                    </a:cubicBezTo>
                    <a:cubicBezTo>
                      <a:pt x="321" y="106"/>
                      <a:pt x="321" y="106"/>
                      <a:pt x="321" y="106"/>
                    </a:cubicBezTo>
                    <a:lnTo>
                      <a:pt x="226" y="63"/>
                    </a:lnTo>
                    <a:close/>
                  </a:path>
                </a:pathLst>
              </a:custGeom>
              <a:solidFill>
                <a:srgbClr val="42A5F5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610121" y="2171894"/>
            <a:ext cx="4988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1 группа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9" name="Rectangle 28"/>
          <p:cNvSpPr/>
          <p:nvPr/>
        </p:nvSpPr>
        <p:spPr>
          <a:xfrm>
            <a:off x="610121" y="3237248"/>
            <a:ext cx="6278359" cy="325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spcAft>
                <a:spcPts val="1500"/>
              </a:spcAft>
              <a:buFont typeface="Wingdings" panose="05000000000000000000" pitchFamily="2" charset="2"/>
              <a:buChar char=""/>
            </a:pPr>
            <a:r>
              <a:rPr lang="ru-RU" sz="1400" dirty="0" smtClean="0">
                <a:latin typeface="Century Gothic" panose="020B0502020202020204" pitchFamily="34" charset="0"/>
              </a:rPr>
              <a:t>рабочий </a:t>
            </a:r>
            <a:r>
              <a:rPr lang="ru-RU" sz="1400" dirty="0">
                <a:latin typeface="Century Gothic" panose="020B0502020202020204" pitchFamily="34" charset="0"/>
              </a:rPr>
              <a:t>график не более 35 часов в неделю </a:t>
            </a:r>
          </a:p>
          <a:p>
            <a:pPr lvl="0" indent="-342900">
              <a:spcAft>
                <a:spcPts val="15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latin typeface="Century Gothic" panose="020B0502020202020204" pitchFamily="34" charset="0"/>
              </a:rPr>
              <a:t>ежегодный оплачиваемый отпуск продолжительностью не менее 30 календарных дней</a:t>
            </a:r>
          </a:p>
          <a:p>
            <a:pPr lvl="0" indent="-342900">
              <a:spcAft>
                <a:spcPts val="15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latin typeface="Century Gothic" panose="020B0502020202020204" pitchFamily="34" charset="0"/>
              </a:rPr>
              <a:t>привлечение к сверхурочной работе, к работе в ночное время и работе в выходные дни только с письменного согласия работника с инвалидностью и при условии, что это не запрещено ему по состоянию здоровья</a:t>
            </a:r>
          </a:p>
          <a:p>
            <a:pPr lvl="0" indent="-342900">
              <a:spcAft>
                <a:spcPts val="15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latin typeface="Century Gothic" panose="020B0502020202020204" pitchFamily="34" charset="0"/>
              </a:rPr>
              <a:t>возможность взять отпуск без сохранения заработной платы до 60 календарных дней в году уведомив об этом работодателя (ст. 128 ТК РФ</a:t>
            </a:r>
            <a:r>
              <a:rPr lang="ru-RU" sz="1400" dirty="0" smtClean="0">
                <a:latin typeface="Century Gothic" panose="020B0502020202020204" pitchFamily="34" charset="0"/>
              </a:rPr>
              <a:t>)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Льготы в Трудовом кодексе</a:t>
            </a:r>
          </a:p>
        </p:txBody>
      </p:sp>
      <p:grpSp>
        <p:nvGrpSpPr>
          <p:cNvPr id="37" name="Group 1"/>
          <p:cNvGrpSpPr/>
          <p:nvPr/>
        </p:nvGrpSpPr>
        <p:grpSpPr>
          <a:xfrm>
            <a:off x="8060825" y="2520389"/>
            <a:ext cx="3299023" cy="3031671"/>
            <a:chOff x="6943331" y="1941757"/>
            <a:chExt cx="4152900" cy="3816350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6943331" y="5181844"/>
              <a:ext cx="3457575" cy="5762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2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39" name="未知"/>
            <p:cNvSpPr>
              <a:spLocks/>
            </p:cNvSpPr>
            <p:nvPr/>
          </p:nvSpPr>
          <p:spPr bwMode="auto">
            <a:xfrm rot="900000">
              <a:off x="7648181" y="1986207"/>
              <a:ext cx="763588" cy="234950"/>
            </a:xfrm>
            <a:custGeom>
              <a:avLst/>
              <a:gdLst>
                <a:gd name="T0" fmla="*/ 382 w 382"/>
                <a:gd name="T1" fmla="*/ 117 h 117"/>
                <a:gd name="T2" fmla="*/ 0 w 382"/>
                <a:gd name="T3" fmla="*/ 0 h 117"/>
                <a:gd name="T4" fmla="*/ 378 w 382"/>
                <a:gd name="T5" fmla="*/ 117 h 117"/>
                <a:gd name="T6" fmla="*/ 382 w 382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117">
                  <a:moveTo>
                    <a:pt x="382" y="117"/>
                  </a:moveTo>
                  <a:lnTo>
                    <a:pt x="0" y="0"/>
                  </a:lnTo>
                  <a:lnTo>
                    <a:pt x="378" y="117"/>
                  </a:lnTo>
                  <a:lnTo>
                    <a:pt x="382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40" name="未知"/>
            <p:cNvSpPr>
              <a:spLocks/>
            </p:cNvSpPr>
            <p:nvPr/>
          </p:nvSpPr>
          <p:spPr bwMode="auto">
            <a:xfrm rot="900000">
              <a:off x="8314931" y="2432294"/>
              <a:ext cx="939800" cy="295275"/>
            </a:xfrm>
            <a:custGeom>
              <a:avLst/>
              <a:gdLst>
                <a:gd name="T0" fmla="*/ 0 w 470"/>
                <a:gd name="T1" fmla="*/ 0 h 148"/>
                <a:gd name="T2" fmla="*/ 0 w 470"/>
                <a:gd name="T3" fmla="*/ 2 h 148"/>
                <a:gd name="T4" fmla="*/ 470 w 470"/>
                <a:gd name="T5" fmla="*/ 148 h 148"/>
                <a:gd name="T6" fmla="*/ 0 w 470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148">
                  <a:moveTo>
                    <a:pt x="0" y="0"/>
                  </a:moveTo>
                  <a:lnTo>
                    <a:pt x="0" y="2"/>
                  </a:lnTo>
                  <a:lnTo>
                    <a:pt x="470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41" name="未知"/>
            <p:cNvSpPr>
              <a:spLocks/>
            </p:cNvSpPr>
            <p:nvPr/>
          </p:nvSpPr>
          <p:spPr bwMode="auto">
            <a:xfrm rot="900000">
              <a:off x="8687994" y="2059232"/>
              <a:ext cx="1566862" cy="311150"/>
            </a:xfrm>
            <a:custGeom>
              <a:avLst/>
              <a:gdLst>
                <a:gd name="T0" fmla="*/ 110 w 392"/>
                <a:gd name="T1" fmla="*/ 41 h 78"/>
                <a:gd name="T2" fmla="*/ 85 w 392"/>
                <a:gd name="T3" fmla="*/ 55 h 78"/>
                <a:gd name="T4" fmla="*/ 184 w 392"/>
                <a:gd name="T5" fmla="*/ 78 h 78"/>
                <a:gd name="T6" fmla="*/ 295 w 392"/>
                <a:gd name="T7" fmla="*/ 52 h 78"/>
                <a:gd name="T8" fmla="*/ 372 w 392"/>
                <a:gd name="T9" fmla="*/ 65 h 78"/>
                <a:gd name="T10" fmla="*/ 338 w 392"/>
                <a:gd name="T11" fmla="*/ 43 h 78"/>
                <a:gd name="T12" fmla="*/ 386 w 392"/>
                <a:gd name="T13" fmla="*/ 32 h 78"/>
                <a:gd name="T14" fmla="*/ 212 w 392"/>
                <a:gd name="T15" fmla="*/ 0 h 78"/>
                <a:gd name="T16" fmla="*/ 0 w 392"/>
                <a:gd name="T17" fmla="*/ 35 h 78"/>
                <a:gd name="T18" fmla="*/ 53 w 392"/>
                <a:gd name="T19" fmla="*/ 47 h 78"/>
                <a:gd name="T20" fmla="*/ 110 w 392"/>
                <a:gd name="T21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78">
                  <a:moveTo>
                    <a:pt x="110" y="41"/>
                  </a:moveTo>
                  <a:cubicBezTo>
                    <a:pt x="118" y="46"/>
                    <a:pt x="99" y="52"/>
                    <a:pt x="85" y="55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306" y="67"/>
                    <a:pt x="348" y="77"/>
                    <a:pt x="372" y="65"/>
                  </a:cubicBezTo>
                  <a:cubicBezTo>
                    <a:pt x="392" y="55"/>
                    <a:pt x="360" y="47"/>
                    <a:pt x="338" y="43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64" y="43"/>
                    <a:pt x="94" y="32"/>
                    <a:pt x="110" y="41"/>
                  </a:cubicBezTo>
                  <a:close/>
                </a:path>
              </a:pathLst>
            </a:custGeom>
            <a:solidFill>
              <a:srgbClr val="0D47A1">
                <a:lumMod val="75000"/>
              </a:srgbClr>
            </a:solidFill>
            <a:ln w="9525">
              <a:solidFill>
                <a:srgbClr val="656D78">
                  <a:lumMod val="75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 rot="900000">
              <a:off x="7648181" y="1984619"/>
              <a:ext cx="755650" cy="234950"/>
            </a:xfrm>
            <a:custGeom>
              <a:avLst/>
              <a:gdLst>
                <a:gd name="T0" fmla="*/ 378 w 378"/>
                <a:gd name="T1" fmla="*/ 117 h 117"/>
                <a:gd name="T2" fmla="*/ 0 w 378"/>
                <a:gd name="T3" fmla="*/ 0 h 117"/>
                <a:gd name="T4" fmla="*/ 378 w 378"/>
                <a:gd name="T5" fmla="*/ 117 h 117"/>
                <a:gd name="T6" fmla="*/ 378 w 378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117">
                  <a:moveTo>
                    <a:pt x="378" y="117"/>
                  </a:moveTo>
                  <a:lnTo>
                    <a:pt x="0" y="0"/>
                  </a:lnTo>
                  <a:lnTo>
                    <a:pt x="378" y="117"/>
                  </a:lnTo>
                  <a:lnTo>
                    <a:pt x="378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grpSp>
          <p:nvGrpSpPr>
            <p:cNvPr id="43" name="Group 45"/>
            <p:cNvGrpSpPr/>
            <p:nvPr/>
          </p:nvGrpSpPr>
          <p:grpSpPr>
            <a:xfrm>
              <a:off x="7491019" y="1941757"/>
              <a:ext cx="1917700" cy="1477962"/>
              <a:chOff x="1388514" y="1888471"/>
              <a:chExt cx="1917700" cy="1477962"/>
            </a:xfrm>
            <a:solidFill>
              <a:srgbClr val="0D47A1">
                <a:lumMod val="75000"/>
              </a:srgbClr>
            </a:solidFill>
          </p:grpSpPr>
          <p:sp>
            <p:nvSpPr>
              <p:cNvPr id="56" name="未知"/>
              <p:cNvSpPr>
                <a:spLocks/>
              </p:cNvSpPr>
              <p:nvPr/>
            </p:nvSpPr>
            <p:spPr bwMode="auto">
              <a:xfrm rot="900000">
                <a:off x="1552026" y="1888471"/>
                <a:ext cx="1754188" cy="409575"/>
              </a:xfrm>
              <a:custGeom>
                <a:avLst/>
                <a:gdLst>
                  <a:gd name="T0" fmla="*/ 340 w 439"/>
                  <a:gd name="T1" fmla="*/ 23 h 102"/>
                  <a:gd name="T2" fmla="*/ 365 w 439"/>
                  <a:gd name="T3" fmla="*/ 9 h 102"/>
                  <a:gd name="T4" fmla="*/ 308 w 439"/>
                  <a:gd name="T5" fmla="*/ 15 h 102"/>
                  <a:gd name="T6" fmla="*/ 255 w 439"/>
                  <a:gd name="T7" fmla="*/ 3 h 102"/>
                  <a:gd name="T8" fmla="*/ 0 w 439"/>
                  <a:gd name="T9" fmla="*/ 44 h 102"/>
                  <a:gd name="T10" fmla="*/ 191 w 439"/>
                  <a:gd name="T11" fmla="*/ 102 h 102"/>
                  <a:gd name="T12" fmla="*/ 308 w 439"/>
                  <a:gd name="T13" fmla="*/ 75 h 102"/>
                  <a:gd name="T14" fmla="*/ 273 w 439"/>
                  <a:gd name="T15" fmla="*/ 50 h 102"/>
                  <a:gd name="T16" fmla="*/ 343 w 439"/>
                  <a:gd name="T17" fmla="*/ 67 h 102"/>
                  <a:gd name="T18" fmla="*/ 439 w 439"/>
                  <a:gd name="T19" fmla="*/ 46 h 102"/>
                  <a:gd name="T20" fmla="*/ 340 w 439"/>
                  <a:gd name="T21" fmla="*/ 2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102">
                    <a:moveTo>
                      <a:pt x="340" y="23"/>
                    </a:moveTo>
                    <a:cubicBezTo>
                      <a:pt x="354" y="20"/>
                      <a:pt x="373" y="14"/>
                      <a:pt x="365" y="9"/>
                    </a:cubicBezTo>
                    <a:cubicBezTo>
                      <a:pt x="349" y="0"/>
                      <a:pt x="319" y="11"/>
                      <a:pt x="308" y="15"/>
                    </a:cubicBezTo>
                    <a:cubicBezTo>
                      <a:pt x="255" y="3"/>
                      <a:pt x="255" y="3"/>
                      <a:pt x="255" y="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308" y="75"/>
                      <a:pt x="308" y="75"/>
                      <a:pt x="308" y="75"/>
                    </a:cubicBezTo>
                    <a:cubicBezTo>
                      <a:pt x="284" y="72"/>
                      <a:pt x="241" y="63"/>
                      <a:pt x="273" y="50"/>
                    </a:cubicBezTo>
                    <a:cubicBezTo>
                      <a:pt x="309" y="37"/>
                      <a:pt x="333" y="57"/>
                      <a:pt x="343" y="67"/>
                    </a:cubicBezTo>
                    <a:cubicBezTo>
                      <a:pt x="439" y="46"/>
                      <a:pt x="439" y="46"/>
                      <a:pt x="439" y="46"/>
                    </a:cubicBezTo>
                    <a:lnTo>
                      <a:pt x="340" y="23"/>
                    </a:ln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7" name="未知"/>
              <p:cNvSpPr>
                <a:spLocks/>
              </p:cNvSpPr>
              <p:nvPr/>
            </p:nvSpPr>
            <p:spPr bwMode="auto">
              <a:xfrm rot="900000">
                <a:off x="1388514" y="1948796"/>
                <a:ext cx="1047750" cy="1417637"/>
              </a:xfrm>
              <a:custGeom>
                <a:avLst/>
                <a:gdLst>
                  <a:gd name="T0" fmla="*/ 82 w 262"/>
                  <a:gd name="T1" fmla="*/ 218 h 354"/>
                  <a:gd name="T2" fmla="*/ 102 w 262"/>
                  <a:gd name="T3" fmla="*/ 314 h 354"/>
                  <a:gd name="T4" fmla="*/ 191 w 262"/>
                  <a:gd name="T5" fmla="*/ 354 h 354"/>
                  <a:gd name="T6" fmla="*/ 191 w 262"/>
                  <a:gd name="T7" fmla="*/ 233 h 354"/>
                  <a:gd name="T8" fmla="*/ 262 w 262"/>
                  <a:gd name="T9" fmla="*/ 223 h 354"/>
                  <a:gd name="T10" fmla="*/ 191 w 262"/>
                  <a:gd name="T11" fmla="*/ 178 h 354"/>
                  <a:gd name="T12" fmla="*/ 191 w 262"/>
                  <a:gd name="T13" fmla="*/ 59 h 354"/>
                  <a:gd name="T14" fmla="*/ 0 w 262"/>
                  <a:gd name="T15" fmla="*/ 0 h 354"/>
                  <a:gd name="T16" fmla="*/ 0 w 262"/>
                  <a:gd name="T17" fmla="*/ 268 h 354"/>
                  <a:gd name="T18" fmla="*/ 66 w 262"/>
                  <a:gd name="T19" fmla="*/ 298 h 354"/>
                  <a:gd name="T20" fmla="*/ 82 w 262"/>
                  <a:gd name="T21" fmla="*/ 21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354">
                    <a:moveTo>
                      <a:pt x="82" y="218"/>
                    </a:moveTo>
                    <a:cubicBezTo>
                      <a:pt x="120" y="210"/>
                      <a:pt x="118" y="288"/>
                      <a:pt x="102" y="314"/>
                    </a:cubicBezTo>
                    <a:cubicBezTo>
                      <a:pt x="191" y="354"/>
                      <a:pt x="191" y="354"/>
                      <a:pt x="191" y="354"/>
                    </a:cubicBezTo>
                    <a:cubicBezTo>
                      <a:pt x="191" y="233"/>
                      <a:pt x="191" y="233"/>
                      <a:pt x="191" y="233"/>
                    </a:cubicBezTo>
                    <a:cubicBezTo>
                      <a:pt x="218" y="251"/>
                      <a:pt x="262" y="270"/>
                      <a:pt x="262" y="223"/>
                    </a:cubicBezTo>
                    <a:cubicBezTo>
                      <a:pt x="262" y="166"/>
                      <a:pt x="214" y="172"/>
                      <a:pt x="191" y="178"/>
                    </a:cubicBezTo>
                    <a:cubicBezTo>
                      <a:pt x="191" y="59"/>
                      <a:pt x="191" y="59"/>
                      <a:pt x="191" y="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66" y="298"/>
                      <a:pt x="66" y="298"/>
                      <a:pt x="66" y="298"/>
                    </a:cubicBezTo>
                    <a:cubicBezTo>
                      <a:pt x="60" y="277"/>
                      <a:pt x="47" y="226"/>
                      <a:pt x="82" y="218"/>
                    </a:cubicBez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  <p:grpSp>
          <p:nvGrpSpPr>
            <p:cNvPr id="44" name="Group 48"/>
            <p:cNvGrpSpPr/>
            <p:nvPr/>
          </p:nvGrpSpPr>
          <p:grpSpPr>
            <a:xfrm>
              <a:off x="8111731" y="2305294"/>
              <a:ext cx="2286000" cy="2008188"/>
              <a:chOff x="2009226" y="2252008"/>
              <a:chExt cx="2286000" cy="2008188"/>
            </a:xfrm>
          </p:grpSpPr>
          <p:sp>
            <p:nvSpPr>
              <p:cNvPr id="53" name="未知"/>
              <p:cNvSpPr>
                <a:spLocks/>
              </p:cNvSpPr>
              <p:nvPr/>
            </p:nvSpPr>
            <p:spPr bwMode="auto">
              <a:xfrm rot="900000">
                <a:off x="2228301" y="2252008"/>
                <a:ext cx="1946275" cy="557213"/>
              </a:xfrm>
              <a:custGeom>
                <a:avLst/>
                <a:gdLst>
                  <a:gd name="T0" fmla="*/ 235 w 487"/>
                  <a:gd name="T1" fmla="*/ 139 h 139"/>
                  <a:gd name="T2" fmla="*/ 487 w 487"/>
                  <a:gd name="T3" fmla="*/ 64 h 139"/>
                  <a:gd name="T4" fmla="*/ 367 w 487"/>
                  <a:gd name="T5" fmla="*/ 36 h 139"/>
                  <a:gd name="T6" fmla="*/ 305 w 487"/>
                  <a:gd name="T7" fmla="*/ 47 h 139"/>
                  <a:gd name="T8" fmla="*/ 328 w 487"/>
                  <a:gd name="T9" fmla="*/ 27 h 139"/>
                  <a:gd name="T10" fmla="*/ 248 w 487"/>
                  <a:gd name="T11" fmla="*/ 9 h 139"/>
                  <a:gd name="T12" fmla="*/ 152 w 487"/>
                  <a:gd name="T13" fmla="*/ 30 h 139"/>
                  <a:gd name="T14" fmla="*/ 82 w 487"/>
                  <a:gd name="T15" fmla="*/ 13 h 139"/>
                  <a:gd name="T16" fmla="*/ 117 w 487"/>
                  <a:gd name="T17" fmla="*/ 38 h 139"/>
                  <a:gd name="T18" fmla="*/ 0 w 487"/>
                  <a:gd name="T19" fmla="*/ 65 h 139"/>
                  <a:gd name="T20" fmla="*/ 235 w 487"/>
                  <a:gd name="T2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7" h="139">
                    <a:moveTo>
                      <a:pt x="235" y="139"/>
                    </a:moveTo>
                    <a:cubicBezTo>
                      <a:pt x="487" y="64"/>
                      <a:pt x="487" y="64"/>
                      <a:pt x="487" y="64"/>
                    </a:cubicBezTo>
                    <a:cubicBezTo>
                      <a:pt x="367" y="36"/>
                      <a:pt x="367" y="36"/>
                      <a:pt x="367" y="36"/>
                    </a:cubicBezTo>
                    <a:cubicBezTo>
                      <a:pt x="355" y="45"/>
                      <a:pt x="334" y="55"/>
                      <a:pt x="305" y="47"/>
                    </a:cubicBezTo>
                    <a:cubicBezTo>
                      <a:pt x="277" y="39"/>
                      <a:pt x="307" y="31"/>
                      <a:pt x="328" y="27"/>
                    </a:cubicBezTo>
                    <a:cubicBezTo>
                      <a:pt x="248" y="9"/>
                      <a:pt x="248" y="9"/>
                      <a:pt x="248" y="9"/>
                    </a:cubicBezTo>
                    <a:cubicBezTo>
                      <a:pt x="152" y="30"/>
                      <a:pt x="152" y="30"/>
                      <a:pt x="152" y="30"/>
                    </a:cubicBezTo>
                    <a:cubicBezTo>
                      <a:pt x="142" y="20"/>
                      <a:pt x="118" y="0"/>
                      <a:pt x="82" y="13"/>
                    </a:cubicBezTo>
                    <a:cubicBezTo>
                      <a:pt x="50" y="26"/>
                      <a:pt x="93" y="35"/>
                      <a:pt x="117" y="38"/>
                    </a:cubicBezTo>
                    <a:cubicBezTo>
                      <a:pt x="0" y="65"/>
                      <a:pt x="0" y="65"/>
                      <a:pt x="0" y="65"/>
                    </a:cubicBezTo>
                    <a:lnTo>
                      <a:pt x="235" y="139"/>
                    </a:lnTo>
                    <a:close/>
                  </a:path>
                </a:pathLst>
              </a:custGeom>
              <a:solidFill>
                <a:srgbClr val="1565C0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4" name="未知"/>
              <p:cNvSpPr>
                <a:spLocks/>
              </p:cNvSpPr>
              <p:nvPr/>
            </p:nvSpPr>
            <p:spPr bwMode="auto">
              <a:xfrm rot="900000">
                <a:off x="2009226" y="2355196"/>
                <a:ext cx="939800" cy="1849437"/>
              </a:xfrm>
              <a:custGeom>
                <a:avLst/>
                <a:gdLst>
                  <a:gd name="T0" fmla="*/ 0 w 235"/>
                  <a:gd name="T1" fmla="*/ 0 h 462"/>
                  <a:gd name="T2" fmla="*/ 0 w 235"/>
                  <a:gd name="T3" fmla="*/ 119 h 462"/>
                  <a:gd name="T4" fmla="*/ 71 w 235"/>
                  <a:gd name="T5" fmla="*/ 164 h 462"/>
                  <a:gd name="T6" fmla="*/ 0 w 235"/>
                  <a:gd name="T7" fmla="*/ 174 h 462"/>
                  <a:gd name="T8" fmla="*/ 0 w 235"/>
                  <a:gd name="T9" fmla="*/ 295 h 462"/>
                  <a:gd name="T10" fmla="*/ 98 w 235"/>
                  <a:gd name="T11" fmla="*/ 339 h 462"/>
                  <a:gd name="T12" fmla="*/ 117 w 235"/>
                  <a:gd name="T13" fmla="*/ 447 h 462"/>
                  <a:gd name="T14" fmla="*/ 140 w 235"/>
                  <a:gd name="T15" fmla="*/ 358 h 462"/>
                  <a:gd name="T16" fmla="*/ 235 w 235"/>
                  <a:gd name="T17" fmla="*/ 401 h 462"/>
                  <a:gd name="T18" fmla="*/ 235 w 235"/>
                  <a:gd name="T19" fmla="*/ 73 h 462"/>
                  <a:gd name="T20" fmla="*/ 0 w 235"/>
                  <a:gd name="T2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5" h="462">
                    <a:moveTo>
                      <a:pt x="0" y="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23" y="113"/>
                      <a:pt x="71" y="107"/>
                      <a:pt x="71" y="164"/>
                    </a:cubicBezTo>
                    <a:cubicBezTo>
                      <a:pt x="71" y="211"/>
                      <a:pt x="27" y="192"/>
                      <a:pt x="0" y="174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98" y="339"/>
                      <a:pt x="98" y="339"/>
                      <a:pt x="98" y="339"/>
                    </a:cubicBezTo>
                    <a:cubicBezTo>
                      <a:pt x="87" y="365"/>
                      <a:pt x="65" y="430"/>
                      <a:pt x="117" y="447"/>
                    </a:cubicBezTo>
                    <a:cubicBezTo>
                      <a:pt x="161" y="462"/>
                      <a:pt x="151" y="400"/>
                      <a:pt x="140" y="358"/>
                    </a:cubicBezTo>
                    <a:cubicBezTo>
                      <a:pt x="235" y="401"/>
                      <a:pt x="235" y="401"/>
                      <a:pt x="235" y="401"/>
                    </a:cubicBezTo>
                    <a:cubicBezTo>
                      <a:pt x="235" y="73"/>
                      <a:pt x="235" y="73"/>
                      <a:pt x="235" y="7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65C0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5" name="未知"/>
              <p:cNvSpPr>
                <a:spLocks/>
              </p:cNvSpPr>
              <p:nvPr/>
            </p:nvSpPr>
            <p:spPr bwMode="auto">
              <a:xfrm rot="900000">
                <a:off x="2944264" y="2647296"/>
                <a:ext cx="1350962" cy="1612900"/>
              </a:xfrm>
              <a:custGeom>
                <a:avLst/>
                <a:gdLst>
                  <a:gd name="T0" fmla="*/ 0 w 338"/>
                  <a:gd name="T1" fmla="*/ 75 h 403"/>
                  <a:gd name="T2" fmla="*/ 0 w 338"/>
                  <a:gd name="T3" fmla="*/ 403 h 403"/>
                  <a:gd name="T4" fmla="*/ 129 w 338"/>
                  <a:gd name="T5" fmla="*/ 349 h 403"/>
                  <a:gd name="T6" fmla="*/ 109 w 338"/>
                  <a:gd name="T7" fmla="*/ 297 h 403"/>
                  <a:gd name="T8" fmla="*/ 145 w 338"/>
                  <a:gd name="T9" fmla="*/ 243 h 403"/>
                  <a:gd name="T10" fmla="*/ 179 w 338"/>
                  <a:gd name="T11" fmla="*/ 283 h 403"/>
                  <a:gd name="T12" fmla="*/ 170 w 338"/>
                  <a:gd name="T13" fmla="*/ 332 h 403"/>
                  <a:gd name="T14" fmla="*/ 252 w 338"/>
                  <a:gd name="T15" fmla="*/ 298 h 403"/>
                  <a:gd name="T16" fmla="*/ 252 w 338"/>
                  <a:gd name="T17" fmla="*/ 170 h 403"/>
                  <a:gd name="T18" fmla="*/ 331 w 338"/>
                  <a:gd name="T19" fmla="*/ 121 h 403"/>
                  <a:gd name="T20" fmla="*/ 252 w 338"/>
                  <a:gd name="T21" fmla="*/ 127 h 403"/>
                  <a:gd name="T22" fmla="*/ 252 w 338"/>
                  <a:gd name="T23" fmla="*/ 0 h 403"/>
                  <a:gd name="T24" fmla="*/ 252 w 338"/>
                  <a:gd name="T25" fmla="*/ 0 h 403"/>
                  <a:gd name="T26" fmla="*/ 0 w 338"/>
                  <a:gd name="T27" fmla="*/ 7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403">
                    <a:moveTo>
                      <a:pt x="0" y="75"/>
                    </a:moveTo>
                    <a:cubicBezTo>
                      <a:pt x="0" y="403"/>
                      <a:pt x="0" y="403"/>
                      <a:pt x="0" y="403"/>
                    </a:cubicBezTo>
                    <a:cubicBezTo>
                      <a:pt x="129" y="349"/>
                      <a:pt x="129" y="349"/>
                      <a:pt x="129" y="349"/>
                    </a:cubicBezTo>
                    <a:cubicBezTo>
                      <a:pt x="123" y="339"/>
                      <a:pt x="110" y="315"/>
                      <a:pt x="109" y="297"/>
                    </a:cubicBezTo>
                    <a:cubicBezTo>
                      <a:pt x="108" y="281"/>
                      <a:pt x="114" y="245"/>
                      <a:pt x="145" y="243"/>
                    </a:cubicBezTo>
                    <a:cubicBezTo>
                      <a:pt x="179" y="241"/>
                      <a:pt x="179" y="264"/>
                      <a:pt x="179" y="283"/>
                    </a:cubicBezTo>
                    <a:cubicBezTo>
                      <a:pt x="180" y="297"/>
                      <a:pt x="173" y="322"/>
                      <a:pt x="170" y="332"/>
                    </a:cubicBezTo>
                    <a:cubicBezTo>
                      <a:pt x="252" y="298"/>
                      <a:pt x="252" y="298"/>
                      <a:pt x="252" y="298"/>
                    </a:cubicBezTo>
                    <a:cubicBezTo>
                      <a:pt x="252" y="170"/>
                      <a:pt x="252" y="170"/>
                      <a:pt x="252" y="170"/>
                    </a:cubicBezTo>
                    <a:cubicBezTo>
                      <a:pt x="281" y="173"/>
                      <a:pt x="338" y="175"/>
                      <a:pt x="331" y="121"/>
                    </a:cubicBezTo>
                    <a:cubicBezTo>
                      <a:pt x="325" y="74"/>
                      <a:pt x="275" y="109"/>
                      <a:pt x="252" y="127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0"/>
                      <a:pt x="252" y="0"/>
                      <a:pt x="252" y="0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1565C0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  <p:sp>
          <p:nvSpPr>
            <p:cNvPr id="45" name="未知"/>
            <p:cNvSpPr>
              <a:spLocks/>
            </p:cNvSpPr>
            <p:nvPr/>
          </p:nvSpPr>
          <p:spPr bwMode="auto">
            <a:xfrm rot="900000">
              <a:off x="9484919" y="3678482"/>
              <a:ext cx="1135062" cy="1504950"/>
            </a:xfrm>
            <a:custGeom>
              <a:avLst/>
              <a:gdLst>
                <a:gd name="T0" fmla="*/ 199 w 284"/>
                <a:gd name="T1" fmla="*/ 126 h 376"/>
                <a:gd name="T2" fmla="*/ 180 w 284"/>
                <a:gd name="T3" fmla="*/ 44 h 376"/>
                <a:gd name="T4" fmla="*/ 85 w 284"/>
                <a:gd name="T5" fmla="*/ 83 h 376"/>
                <a:gd name="T6" fmla="*/ 85 w 284"/>
                <a:gd name="T7" fmla="*/ 208 h 376"/>
                <a:gd name="T8" fmla="*/ 87 w 284"/>
                <a:gd name="T9" fmla="*/ 209 h 376"/>
                <a:gd name="T10" fmla="*/ 85 w 284"/>
                <a:gd name="T11" fmla="*/ 208 h 376"/>
                <a:gd name="T12" fmla="*/ 20 w 284"/>
                <a:gd name="T13" fmla="*/ 247 h 376"/>
                <a:gd name="T14" fmla="*/ 85 w 284"/>
                <a:gd name="T15" fmla="*/ 265 h 376"/>
                <a:gd name="T16" fmla="*/ 87 w 284"/>
                <a:gd name="T17" fmla="*/ 260 h 376"/>
                <a:gd name="T18" fmla="*/ 85 w 284"/>
                <a:gd name="T19" fmla="*/ 265 h 376"/>
                <a:gd name="T20" fmla="*/ 85 w 284"/>
                <a:gd name="T21" fmla="*/ 376 h 376"/>
                <a:gd name="T22" fmla="*/ 284 w 284"/>
                <a:gd name="T23" fmla="*/ 258 h 376"/>
                <a:gd name="T24" fmla="*/ 284 w 284"/>
                <a:gd name="T25" fmla="*/ 0 h 376"/>
                <a:gd name="T26" fmla="*/ 214 w 284"/>
                <a:gd name="T27" fmla="*/ 30 h 376"/>
                <a:gd name="T28" fmla="*/ 199 w 284"/>
                <a:gd name="T29" fmla="*/ 12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376">
                  <a:moveTo>
                    <a:pt x="199" y="126"/>
                  </a:moveTo>
                  <a:cubicBezTo>
                    <a:pt x="157" y="127"/>
                    <a:pt x="170" y="73"/>
                    <a:pt x="180" y="44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208"/>
                    <a:pt x="85" y="208"/>
                    <a:pt x="85" y="208"/>
                  </a:cubicBezTo>
                  <a:cubicBezTo>
                    <a:pt x="86" y="208"/>
                    <a:pt x="87" y="209"/>
                    <a:pt x="87" y="209"/>
                  </a:cubicBezTo>
                  <a:cubicBezTo>
                    <a:pt x="87" y="209"/>
                    <a:pt x="86" y="208"/>
                    <a:pt x="85" y="208"/>
                  </a:cubicBezTo>
                  <a:cubicBezTo>
                    <a:pt x="73" y="205"/>
                    <a:pt x="39" y="200"/>
                    <a:pt x="20" y="247"/>
                  </a:cubicBezTo>
                  <a:cubicBezTo>
                    <a:pt x="0" y="298"/>
                    <a:pt x="60" y="316"/>
                    <a:pt x="85" y="265"/>
                  </a:cubicBezTo>
                  <a:cubicBezTo>
                    <a:pt x="87" y="261"/>
                    <a:pt x="87" y="260"/>
                    <a:pt x="87" y="260"/>
                  </a:cubicBezTo>
                  <a:cubicBezTo>
                    <a:pt x="87" y="260"/>
                    <a:pt x="87" y="261"/>
                    <a:pt x="85" y="265"/>
                  </a:cubicBezTo>
                  <a:cubicBezTo>
                    <a:pt x="85" y="376"/>
                    <a:pt x="85" y="376"/>
                    <a:pt x="85" y="376"/>
                  </a:cubicBezTo>
                  <a:cubicBezTo>
                    <a:pt x="284" y="258"/>
                    <a:pt x="284" y="258"/>
                    <a:pt x="284" y="25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24" y="60"/>
                    <a:pt x="245" y="124"/>
                    <a:pt x="199" y="126"/>
                  </a:cubicBezTo>
                  <a:close/>
                </a:path>
              </a:pathLst>
            </a:custGeom>
            <a:solidFill>
              <a:srgbClr val="0D47A1">
                <a:lumMod val="75000"/>
              </a:srgbClr>
            </a:solidFill>
            <a:ln w="9525">
              <a:solidFill>
                <a:srgbClr val="656D78">
                  <a:lumMod val="75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grpSp>
          <p:nvGrpSpPr>
            <p:cNvPr id="46" name="Group 53"/>
            <p:cNvGrpSpPr/>
            <p:nvPr/>
          </p:nvGrpSpPr>
          <p:grpSpPr>
            <a:xfrm>
              <a:off x="9349981" y="2395782"/>
              <a:ext cx="1746250" cy="1871662"/>
              <a:chOff x="3247476" y="2342496"/>
              <a:chExt cx="1746250" cy="1871662"/>
            </a:xfrm>
            <a:solidFill>
              <a:srgbClr val="0D47A1">
                <a:lumMod val="75000"/>
              </a:srgbClr>
            </a:solidFill>
          </p:grpSpPr>
          <p:sp>
            <p:nvSpPr>
              <p:cNvPr id="51" name="未知"/>
              <p:cNvSpPr>
                <a:spLocks/>
              </p:cNvSpPr>
              <p:nvPr/>
            </p:nvSpPr>
            <p:spPr bwMode="auto">
              <a:xfrm rot="900000">
                <a:off x="3247476" y="2342496"/>
                <a:ext cx="1746250" cy="404812"/>
              </a:xfrm>
              <a:custGeom>
                <a:avLst/>
                <a:gdLst>
                  <a:gd name="T0" fmla="*/ 188 w 437"/>
                  <a:gd name="T1" fmla="*/ 33 h 101"/>
                  <a:gd name="T2" fmla="*/ 111 w 437"/>
                  <a:gd name="T3" fmla="*/ 20 h 101"/>
                  <a:gd name="T4" fmla="*/ 0 w 437"/>
                  <a:gd name="T5" fmla="*/ 46 h 101"/>
                  <a:gd name="T6" fmla="*/ 80 w 437"/>
                  <a:gd name="T7" fmla="*/ 64 h 101"/>
                  <a:gd name="T8" fmla="*/ 57 w 437"/>
                  <a:gd name="T9" fmla="*/ 84 h 101"/>
                  <a:gd name="T10" fmla="*/ 119 w 437"/>
                  <a:gd name="T11" fmla="*/ 73 h 101"/>
                  <a:gd name="T12" fmla="*/ 239 w 437"/>
                  <a:gd name="T13" fmla="*/ 101 h 101"/>
                  <a:gd name="T14" fmla="*/ 239 w 437"/>
                  <a:gd name="T15" fmla="*/ 101 h 101"/>
                  <a:gd name="T16" fmla="*/ 437 w 437"/>
                  <a:gd name="T17" fmla="*/ 42 h 101"/>
                  <a:gd name="T18" fmla="*/ 202 w 437"/>
                  <a:gd name="T19" fmla="*/ 0 h 101"/>
                  <a:gd name="T20" fmla="*/ 154 w 437"/>
                  <a:gd name="T21" fmla="*/ 11 h 101"/>
                  <a:gd name="T22" fmla="*/ 188 w 437"/>
                  <a:gd name="T23" fmla="*/ 3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7" h="101">
                    <a:moveTo>
                      <a:pt x="188" y="33"/>
                    </a:moveTo>
                    <a:cubicBezTo>
                      <a:pt x="164" y="45"/>
                      <a:pt x="122" y="35"/>
                      <a:pt x="111" y="2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59" y="68"/>
                      <a:pt x="29" y="76"/>
                      <a:pt x="57" y="84"/>
                    </a:cubicBezTo>
                    <a:cubicBezTo>
                      <a:pt x="86" y="92"/>
                      <a:pt x="107" y="82"/>
                      <a:pt x="119" y="73"/>
                    </a:cubicBezTo>
                    <a:cubicBezTo>
                      <a:pt x="239" y="101"/>
                      <a:pt x="239" y="101"/>
                      <a:pt x="239" y="101"/>
                    </a:cubicBezTo>
                    <a:cubicBezTo>
                      <a:pt x="239" y="101"/>
                      <a:pt x="239" y="101"/>
                      <a:pt x="239" y="101"/>
                    </a:cubicBezTo>
                    <a:cubicBezTo>
                      <a:pt x="437" y="42"/>
                      <a:pt x="437" y="42"/>
                      <a:pt x="437" y="42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76" y="15"/>
                      <a:pt x="208" y="23"/>
                      <a:pt x="188" y="33"/>
                    </a:cubicBez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2" name="未知"/>
              <p:cNvSpPr>
                <a:spLocks/>
              </p:cNvSpPr>
              <p:nvPr/>
            </p:nvSpPr>
            <p:spPr bwMode="auto">
              <a:xfrm rot="900000">
                <a:off x="3987251" y="2606021"/>
                <a:ext cx="795338" cy="1608137"/>
              </a:xfrm>
              <a:custGeom>
                <a:avLst/>
                <a:gdLst>
                  <a:gd name="T0" fmla="*/ 198 w 199"/>
                  <a:gd name="T1" fmla="*/ 0 h 401"/>
                  <a:gd name="T2" fmla="*/ 199 w 199"/>
                  <a:gd name="T3" fmla="*/ 0 h 401"/>
                  <a:gd name="T4" fmla="*/ 0 w 199"/>
                  <a:gd name="T5" fmla="*/ 59 h 401"/>
                  <a:gd name="T6" fmla="*/ 0 w 199"/>
                  <a:gd name="T7" fmla="*/ 59 h 401"/>
                  <a:gd name="T8" fmla="*/ 0 w 199"/>
                  <a:gd name="T9" fmla="*/ 186 h 401"/>
                  <a:gd name="T10" fmla="*/ 79 w 199"/>
                  <a:gd name="T11" fmla="*/ 180 h 401"/>
                  <a:gd name="T12" fmla="*/ 0 w 199"/>
                  <a:gd name="T13" fmla="*/ 229 h 401"/>
                  <a:gd name="T14" fmla="*/ 0 w 199"/>
                  <a:gd name="T15" fmla="*/ 357 h 401"/>
                  <a:gd name="T16" fmla="*/ 95 w 199"/>
                  <a:gd name="T17" fmla="*/ 318 h 401"/>
                  <a:gd name="T18" fmla="*/ 114 w 199"/>
                  <a:gd name="T19" fmla="*/ 400 h 401"/>
                  <a:gd name="T20" fmla="*/ 129 w 199"/>
                  <a:gd name="T21" fmla="*/ 304 h 401"/>
                  <a:gd name="T22" fmla="*/ 199 w 199"/>
                  <a:gd name="T23" fmla="*/ 274 h 401"/>
                  <a:gd name="T24" fmla="*/ 199 w 199"/>
                  <a:gd name="T25" fmla="*/ 0 h 401"/>
                  <a:gd name="T26" fmla="*/ 198 w 199"/>
                  <a:gd name="T2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9" h="401">
                    <a:moveTo>
                      <a:pt x="198" y="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168"/>
                      <a:pt x="73" y="133"/>
                      <a:pt x="79" y="180"/>
                    </a:cubicBezTo>
                    <a:cubicBezTo>
                      <a:pt x="86" y="234"/>
                      <a:pt x="29" y="232"/>
                      <a:pt x="0" y="229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95" y="318"/>
                      <a:pt x="95" y="318"/>
                      <a:pt x="95" y="318"/>
                    </a:cubicBezTo>
                    <a:cubicBezTo>
                      <a:pt x="85" y="347"/>
                      <a:pt x="72" y="401"/>
                      <a:pt x="114" y="400"/>
                    </a:cubicBezTo>
                    <a:cubicBezTo>
                      <a:pt x="160" y="398"/>
                      <a:pt x="139" y="334"/>
                      <a:pt x="129" y="304"/>
                    </a:cubicBezTo>
                    <a:cubicBezTo>
                      <a:pt x="199" y="274"/>
                      <a:pt x="199" y="274"/>
                      <a:pt x="199" y="274"/>
                    </a:cubicBezTo>
                    <a:cubicBezTo>
                      <a:pt x="199" y="0"/>
                      <a:pt x="199" y="0"/>
                      <a:pt x="199" y="0"/>
                    </a:cubicBezTo>
                    <a:lnTo>
                      <a:pt x="198" y="0"/>
                    </a:ln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  <p:sp>
          <p:nvSpPr>
            <p:cNvPr id="47" name="未知"/>
            <p:cNvSpPr>
              <a:spLocks/>
            </p:cNvSpPr>
            <p:nvPr/>
          </p:nvSpPr>
          <p:spPr bwMode="auto">
            <a:xfrm rot="900000">
              <a:off x="7232256" y="2772019"/>
              <a:ext cx="763588" cy="1770063"/>
            </a:xfrm>
            <a:custGeom>
              <a:avLst/>
              <a:gdLst>
                <a:gd name="T0" fmla="*/ 122 w 191"/>
                <a:gd name="T1" fmla="*/ 253 h 442"/>
                <a:gd name="T2" fmla="*/ 191 w 191"/>
                <a:gd name="T3" fmla="*/ 268 h 442"/>
                <a:gd name="T4" fmla="*/ 191 w 191"/>
                <a:gd name="T5" fmla="*/ 144 h 442"/>
                <a:gd name="T6" fmla="*/ 102 w 191"/>
                <a:gd name="T7" fmla="*/ 104 h 442"/>
                <a:gd name="T8" fmla="*/ 82 w 191"/>
                <a:gd name="T9" fmla="*/ 8 h 442"/>
                <a:gd name="T10" fmla="*/ 66 w 191"/>
                <a:gd name="T11" fmla="*/ 88 h 442"/>
                <a:gd name="T12" fmla="*/ 0 w 191"/>
                <a:gd name="T13" fmla="*/ 58 h 442"/>
                <a:gd name="T14" fmla="*/ 0 w 191"/>
                <a:gd name="T15" fmla="*/ 325 h 442"/>
                <a:gd name="T16" fmla="*/ 191 w 191"/>
                <a:gd name="T17" fmla="*/ 442 h 442"/>
                <a:gd name="T18" fmla="*/ 191 w 191"/>
                <a:gd name="T19" fmla="*/ 316 h 442"/>
                <a:gd name="T20" fmla="*/ 122 w 191"/>
                <a:gd name="T21" fmla="*/ 25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442">
                  <a:moveTo>
                    <a:pt x="122" y="253"/>
                  </a:moveTo>
                  <a:cubicBezTo>
                    <a:pt x="137" y="210"/>
                    <a:pt x="175" y="248"/>
                    <a:pt x="191" y="268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18" y="78"/>
                    <a:pt x="120" y="0"/>
                    <a:pt x="82" y="8"/>
                  </a:cubicBezTo>
                  <a:cubicBezTo>
                    <a:pt x="47" y="16"/>
                    <a:pt x="60" y="67"/>
                    <a:pt x="66" y="8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91" y="442"/>
                    <a:pt x="191" y="442"/>
                    <a:pt x="191" y="442"/>
                  </a:cubicBezTo>
                  <a:cubicBezTo>
                    <a:pt x="191" y="316"/>
                    <a:pt x="191" y="316"/>
                    <a:pt x="191" y="316"/>
                  </a:cubicBezTo>
                  <a:cubicBezTo>
                    <a:pt x="167" y="322"/>
                    <a:pt x="105" y="299"/>
                    <a:pt x="122" y="253"/>
                  </a:cubicBezTo>
                  <a:close/>
                </a:path>
              </a:pathLst>
            </a:custGeom>
            <a:solidFill>
              <a:srgbClr val="1E88E5"/>
            </a:solidFill>
            <a:ln w="9525">
              <a:solidFill>
                <a:srgbClr val="656D78">
                  <a:lumMod val="75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grpSp>
          <p:nvGrpSpPr>
            <p:cNvPr id="48" name="Group 57"/>
            <p:cNvGrpSpPr/>
            <p:nvPr/>
          </p:nvGrpSpPr>
          <p:grpSpPr>
            <a:xfrm>
              <a:off x="7478319" y="3503857"/>
              <a:ext cx="2281237" cy="2074862"/>
              <a:chOff x="1375814" y="3450571"/>
              <a:chExt cx="2281237" cy="2074862"/>
            </a:xfrm>
          </p:grpSpPr>
          <p:sp>
            <p:nvSpPr>
              <p:cNvPr id="49" name="未知"/>
              <p:cNvSpPr>
                <a:spLocks/>
              </p:cNvSpPr>
              <p:nvPr/>
            </p:nvSpPr>
            <p:spPr bwMode="auto">
              <a:xfrm rot="900000">
                <a:off x="2650576" y="3526771"/>
                <a:ext cx="1006475" cy="1998662"/>
              </a:xfrm>
              <a:custGeom>
                <a:avLst/>
                <a:gdLst>
                  <a:gd name="T0" fmla="*/ 187 w 252"/>
                  <a:gd name="T1" fmla="*/ 221 h 499"/>
                  <a:gd name="T2" fmla="*/ 252 w 252"/>
                  <a:gd name="T3" fmla="*/ 182 h 499"/>
                  <a:gd name="T4" fmla="*/ 252 w 252"/>
                  <a:gd name="T5" fmla="*/ 57 h 499"/>
                  <a:gd name="T6" fmla="*/ 170 w 252"/>
                  <a:gd name="T7" fmla="*/ 91 h 499"/>
                  <a:gd name="T8" fmla="*/ 179 w 252"/>
                  <a:gd name="T9" fmla="*/ 42 h 499"/>
                  <a:gd name="T10" fmla="*/ 145 w 252"/>
                  <a:gd name="T11" fmla="*/ 2 h 499"/>
                  <a:gd name="T12" fmla="*/ 109 w 252"/>
                  <a:gd name="T13" fmla="*/ 56 h 499"/>
                  <a:gd name="T14" fmla="*/ 129 w 252"/>
                  <a:gd name="T15" fmla="*/ 108 h 499"/>
                  <a:gd name="T16" fmla="*/ 0 w 252"/>
                  <a:gd name="T17" fmla="*/ 162 h 499"/>
                  <a:gd name="T18" fmla="*/ 0 w 252"/>
                  <a:gd name="T19" fmla="*/ 499 h 499"/>
                  <a:gd name="T20" fmla="*/ 252 w 252"/>
                  <a:gd name="T21" fmla="*/ 350 h 499"/>
                  <a:gd name="T22" fmla="*/ 252 w 252"/>
                  <a:gd name="T23" fmla="*/ 239 h 499"/>
                  <a:gd name="T24" fmla="*/ 187 w 252"/>
                  <a:gd name="T25" fmla="*/ 221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" h="499">
                    <a:moveTo>
                      <a:pt x="187" y="221"/>
                    </a:moveTo>
                    <a:cubicBezTo>
                      <a:pt x="206" y="174"/>
                      <a:pt x="240" y="179"/>
                      <a:pt x="252" y="182"/>
                    </a:cubicBezTo>
                    <a:cubicBezTo>
                      <a:pt x="252" y="57"/>
                      <a:pt x="252" y="57"/>
                      <a:pt x="252" y="57"/>
                    </a:cubicBezTo>
                    <a:cubicBezTo>
                      <a:pt x="170" y="91"/>
                      <a:pt x="170" y="91"/>
                      <a:pt x="170" y="91"/>
                    </a:cubicBezTo>
                    <a:cubicBezTo>
                      <a:pt x="173" y="81"/>
                      <a:pt x="180" y="56"/>
                      <a:pt x="179" y="42"/>
                    </a:cubicBezTo>
                    <a:cubicBezTo>
                      <a:pt x="179" y="23"/>
                      <a:pt x="179" y="0"/>
                      <a:pt x="145" y="2"/>
                    </a:cubicBezTo>
                    <a:cubicBezTo>
                      <a:pt x="114" y="4"/>
                      <a:pt x="108" y="40"/>
                      <a:pt x="109" y="56"/>
                    </a:cubicBezTo>
                    <a:cubicBezTo>
                      <a:pt x="110" y="74"/>
                      <a:pt x="123" y="98"/>
                      <a:pt x="129" y="10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52" y="350"/>
                      <a:pt x="252" y="350"/>
                      <a:pt x="252" y="350"/>
                    </a:cubicBezTo>
                    <a:cubicBezTo>
                      <a:pt x="252" y="239"/>
                      <a:pt x="252" y="239"/>
                      <a:pt x="252" y="239"/>
                    </a:cubicBezTo>
                    <a:cubicBezTo>
                      <a:pt x="227" y="290"/>
                      <a:pt x="167" y="272"/>
                      <a:pt x="187" y="221"/>
                    </a:cubicBezTo>
                    <a:close/>
                  </a:path>
                </a:pathLst>
              </a:custGeom>
              <a:solidFill>
                <a:srgbClr val="42A5F5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0" name="未知"/>
              <p:cNvSpPr>
                <a:spLocks/>
              </p:cNvSpPr>
              <p:nvPr/>
            </p:nvSpPr>
            <p:spPr bwMode="auto">
              <a:xfrm rot="900000">
                <a:off x="1375814" y="3450571"/>
                <a:ext cx="1284287" cy="1774825"/>
              </a:xfrm>
              <a:custGeom>
                <a:avLst/>
                <a:gdLst>
                  <a:gd name="T0" fmla="*/ 226 w 321"/>
                  <a:gd name="T1" fmla="*/ 63 h 443"/>
                  <a:gd name="T2" fmla="*/ 203 w 321"/>
                  <a:gd name="T3" fmla="*/ 152 h 443"/>
                  <a:gd name="T4" fmla="*/ 184 w 321"/>
                  <a:gd name="T5" fmla="*/ 44 h 443"/>
                  <a:gd name="T6" fmla="*/ 86 w 321"/>
                  <a:gd name="T7" fmla="*/ 0 h 443"/>
                  <a:gd name="T8" fmla="*/ 86 w 321"/>
                  <a:gd name="T9" fmla="*/ 124 h 443"/>
                  <a:gd name="T10" fmla="*/ 17 w 321"/>
                  <a:gd name="T11" fmla="*/ 109 h 443"/>
                  <a:gd name="T12" fmla="*/ 86 w 321"/>
                  <a:gd name="T13" fmla="*/ 172 h 443"/>
                  <a:gd name="T14" fmla="*/ 86 w 321"/>
                  <a:gd name="T15" fmla="*/ 298 h 443"/>
                  <a:gd name="T16" fmla="*/ 321 w 321"/>
                  <a:gd name="T17" fmla="*/ 443 h 443"/>
                  <a:gd name="T18" fmla="*/ 321 w 321"/>
                  <a:gd name="T19" fmla="*/ 106 h 443"/>
                  <a:gd name="T20" fmla="*/ 226 w 321"/>
                  <a:gd name="T21" fmla="*/ 6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" h="443">
                    <a:moveTo>
                      <a:pt x="226" y="63"/>
                    </a:moveTo>
                    <a:cubicBezTo>
                      <a:pt x="237" y="105"/>
                      <a:pt x="247" y="167"/>
                      <a:pt x="203" y="152"/>
                    </a:cubicBezTo>
                    <a:cubicBezTo>
                      <a:pt x="151" y="135"/>
                      <a:pt x="173" y="70"/>
                      <a:pt x="184" y="44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70" y="104"/>
                      <a:pt x="32" y="66"/>
                      <a:pt x="17" y="109"/>
                    </a:cubicBezTo>
                    <a:cubicBezTo>
                      <a:pt x="0" y="155"/>
                      <a:pt x="62" y="178"/>
                      <a:pt x="86" y="172"/>
                    </a:cubicBezTo>
                    <a:cubicBezTo>
                      <a:pt x="86" y="298"/>
                      <a:pt x="86" y="298"/>
                      <a:pt x="86" y="298"/>
                    </a:cubicBezTo>
                    <a:cubicBezTo>
                      <a:pt x="321" y="443"/>
                      <a:pt x="321" y="443"/>
                      <a:pt x="321" y="443"/>
                    </a:cubicBezTo>
                    <a:cubicBezTo>
                      <a:pt x="321" y="106"/>
                      <a:pt x="321" y="106"/>
                      <a:pt x="321" y="106"/>
                    </a:cubicBezTo>
                    <a:lnTo>
                      <a:pt x="226" y="63"/>
                    </a:lnTo>
                    <a:close/>
                  </a:path>
                </a:pathLst>
              </a:custGeom>
              <a:solidFill>
                <a:srgbClr val="42A5F5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610121" y="2171894"/>
            <a:ext cx="4988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2</a:t>
            </a:r>
            <a:r>
              <a:rPr lang="ru-RU" sz="2800" dirty="0" smtClean="0">
                <a:latin typeface="Century Gothic" panose="020B0502020202020204" pitchFamily="34" charset="0"/>
              </a:rPr>
              <a:t> группа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9" name="Rectangle 28"/>
          <p:cNvSpPr/>
          <p:nvPr/>
        </p:nvSpPr>
        <p:spPr>
          <a:xfrm>
            <a:off x="610121" y="3237248"/>
            <a:ext cx="6278359" cy="325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spcAft>
                <a:spcPts val="15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рабочий график не более 35 часов в неделю</a:t>
            </a:r>
          </a:p>
          <a:p>
            <a:pPr lvl="0" indent="-342900">
              <a:spcAft>
                <a:spcPts val="15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ежегодный оплачиваемый отпуск продолжительностью не менее 30 календарных дней</a:t>
            </a:r>
          </a:p>
          <a:p>
            <a:pPr lvl="0" indent="-342900">
              <a:spcAft>
                <a:spcPts val="15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привлечение к сверхурочной работе, к работе в ночное время и работе в выходные дни только с письменного согласия работника с инвалидностью и при условии, что это не запрещено ему по состоянию здоровья</a:t>
            </a:r>
          </a:p>
          <a:p>
            <a:pPr lvl="0" indent="-342900">
              <a:spcAft>
                <a:spcPts val="15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возможность взять отпуск без сохранения заработной платы до 60 календарных дней в году уведомив об этом работодателя (ст. 128 ТК РФ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  <a:endParaRPr lang="ru-RU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0" y="595462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Льготы в Трудовом кодексе</a:t>
            </a:r>
          </a:p>
        </p:txBody>
      </p:sp>
      <p:grpSp>
        <p:nvGrpSpPr>
          <p:cNvPr id="37" name="Group 1"/>
          <p:cNvGrpSpPr/>
          <p:nvPr/>
        </p:nvGrpSpPr>
        <p:grpSpPr>
          <a:xfrm>
            <a:off x="8060825" y="2520389"/>
            <a:ext cx="3299023" cy="3031671"/>
            <a:chOff x="6943331" y="1941757"/>
            <a:chExt cx="4152900" cy="3816350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6943331" y="5181844"/>
              <a:ext cx="3457575" cy="5762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2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39" name="未知"/>
            <p:cNvSpPr>
              <a:spLocks/>
            </p:cNvSpPr>
            <p:nvPr/>
          </p:nvSpPr>
          <p:spPr bwMode="auto">
            <a:xfrm rot="900000">
              <a:off x="7648181" y="1986207"/>
              <a:ext cx="763588" cy="234950"/>
            </a:xfrm>
            <a:custGeom>
              <a:avLst/>
              <a:gdLst>
                <a:gd name="T0" fmla="*/ 382 w 382"/>
                <a:gd name="T1" fmla="*/ 117 h 117"/>
                <a:gd name="T2" fmla="*/ 0 w 382"/>
                <a:gd name="T3" fmla="*/ 0 h 117"/>
                <a:gd name="T4" fmla="*/ 378 w 382"/>
                <a:gd name="T5" fmla="*/ 117 h 117"/>
                <a:gd name="T6" fmla="*/ 382 w 382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117">
                  <a:moveTo>
                    <a:pt x="382" y="117"/>
                  </a:moveTo>
                  <a:lnTo>
                    <a:pt x="0" y="0"/>
                  </a:lnTo>
                  <a:lnTo>
                    <a:pt x="378" y="117"/>
                  </a:lnTo>
                  <a:lnTo>
                    <a:pt x="382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40" name="未知"/>
            <p:cNvSpPr>
              <a:spLocks/>
            </p:cNvSpPr>
            <p:nvPr/>
          </p:nvSpPr>
          <p:spPr bwMode="auto">
            <a:xfrm rot="900000">
              <a:off x="8314931" y="2432294"/>
              <a:ext cx="939800" cy="295275"/>
            </a:xfrm>
            <a:custGeom>
              <a:avLst/>
              <a:gdLst>
                <a:gd name="T0" fmla="*/ 0 w 470"/>
                <a:gd name="T1" fmla="*/ 0 h 148"/>
                <a:gd name="T2" fmla="*/ 0 w 470"/>
                <a:gd name="T3" fmla="*/ 2 h 148"/>
                <a:gd name="T4" fmla="*/ 470 w 470"/>
                <a:gd name="T5" fmla="*/ 148 h 148"/>
                <a:gd name="T6" fmla="*/ 0 w 470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148">
                  <a:moveTo>
                    <a:pt x="0" y="0"/>
                  </a:moveTo>
                  <a:lnTo>
                    <a:pt x="0" y="2"/>
                  </a:lnTo>
                  <a:lnTo>
                    <a:pt x="470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41" name="未知"/>
            <p:cNvSpPr>
              <a:spLocks/>
            </p:cNvSpPr>
            <p:nvPr/>
          </p:nvSpPr>
          <p:spPr bwMode="auto">
            <a:xfrm rot="900000">
              <a:off x="8687994" y="2059232"/>
              <a:ext cx="1566862" cy="311150"/>
            </a:xfrm>
            <a:custGeom>
              <a:avLst/>
              <a:gdLst>
                <a:gd name="T0" fmla="*/ 110 w 392"/>
                <a:gd name="T1" fmla="*/ 41 h 78"/>
                <a:gd name="T2" fmla="*/ 85 w 392"/>
                <a:gd name="T3" fmla="*/ 55 h 78"/>
                <a:gd name="T4" fmla="*/ 184 w 392"/>
                <a:gd name="T5" fmla="*/ 78 h 78"/>
                <a:gd name="T6" fmla="*/ 295 w 392"/>
                <a:gd name="T7" fmla="*/ 52 h 78"/>
                <a:gd name="T8" fmla="*/ 372 w 392"/>
                <a:gd name="T9" fmla="*/ 65 h 78"/>
                <a:gd name="T10" fmla="*/ 338 w 392"/>
                <a:gd name="T11" fmla="*/ 43 h 78"/>
                <a:gd name="T12" fmla="*/ 386 w 392"/>
                <a:gd name="T13" fmla="*/ 32 h 78"/>
                <a:gd name="T14" fmla="*/ 212 w 392"/>
                <a:gd name="T15" fmla="*/ 0 h 78"/>
                <a:gd name="T16" fmla="*/ 0 w 392"/>
                <a:gd name="T17" fmla="*/ 35 h 78"/>
                <a:gd name="T18" fmla="*/ 53 w 392"/>
                <a:gd name="T19" fmla="*/ 47 h 78"/>
                <a:gd name="T20" fmla="*/ 110 w 392"/>
                <a:gd name="T21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78">
                  <a:moveTo>
                    <a:pt x="110" y="41"/>
                  </a:moveTo>
                  <a:cubicBezTo>
                    <a:pt x="118" y="46"/>
                    <a:pt x="99" y="52"/>
                    <a:pt x="85" y="55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306" y="67"/>
                    <a:pt x="348" y="77"/>
                    <a:pt x="372" y="65"/>
                  </a:cubicBezTo>
                  <a:cubicBezTo>
                    <a:pt x="392" y="55"/>
                    <a:pt x="360" y="47"/>
                    <a:pt x="338" y="43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64" y="43"/>
                    <a:pt x="94" y="32"/>
                    <a:pt x="110" y="41"/>
                  </a:cubicBezTo>
                  <a:close/>
                </a:path>
              </a:pathLst>
            </a:custGeom>
            <a:solidFill>
              <a:srgbClr val="0D47A1">
                <a:lumMod val="75000"/>
              </a:srgbClr>
            </a:solidFill>
            <a:ln w="9525">
              <a:solidFill>
                <a:srgbClr val="656D78">
                  <a:lumMod val="75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 rot="900000">
              <a:off x="7648181" y="1984619"/>
              <a:ext cx="755650" cy="234950"/>
            </a:xfrm>
            <a:custGeom>
              <a:avLst/>
              <a:gdLst>
                <a:gd name="T0" fmla="*/ 378 w 378"/>
                <a:gd name="T1" fmla="*/ 117 h 117"/>
                <a:gd name="T2" fmla="*/ 0 w 378"/>
                <a:gd name="T3" fmla="*/ 0 h 117"/>
                <a:gd name="T4" fmla="*/ 378 w 378"/>
                <a:gd name="T5" fmla="*/ 117 h 117"/>
                <a:gd name="T6" fmla="*/ 378 w 378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117">
                  <a:moveTo>
                    <a:pt x="378" y="117"/>
                  </a:moveTo>
                  <a:lnTo>
                    <a:pt x="0" y="0"/>
                  </a:lnTo>
                  <a:lnTo>
                    <a:pt x="378" y="117"/>
                  </a:lnTo>
                  <a:lnTo>
                    <a:pt x="378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grpSp>
          <p:nvGrpSpPr>
            <p:cNvPr id="43" name="Group 45"/>
            <p:cNvGrpSpPr/>
            <p:nvPr/>
          </p:nvGrpSpPr>
          <p:grpSpPr>
            <a:xfrm>
              <a:off x="7491019" y="1941757"/>
              <a:ext cx="1917700" cy="1477962"/>
              <a:chOff x="1388514" y="1888471"/>
              <a:chExt cx="1917700" cy="1477962"/>
            </a:xfrm>
            <a:solidFill>
              <a:srgbClr val="0D47A1">
                <a:lumMod val="75000"/>
              </a:srgbClr>
            </a:solidFill>
          </p:grpSpPr>
          <p:sp>
            <p:nvSpPr>
              <p:cNvPr id="56" name="未知"/>
              <p:cNvSpPr>
                <a:spLocks/>
              </p:cNvSpPr>
              <p:nvPr/>
            </p:nvSpPr>
            <p:spPr bwMode="auto">
              <a:xfrm rot="900000">
                <a:off x="1552026" y="1888471"/>
                <a:ext cx="1754188" cy="409575"/>
              </a:xfrm>
              <a:custGeom>
                <a:avLst/>
                <a:gdLst>
                  <a:gd name="T0" fmla="*/ 340 w 439"/>
                  <a:gd name="T1" fmla="*/ 23 h 102"/>
                  <a:gd name="T2" fmla="*/ 365 w 439"/>
                  <a:gd name="T3" fmla="*/ 9 h 102"/>
                  <a:gd name="T4" fmla="*/ 308 w 439"/>
                  <a:gd name="T5" fmla="*/ 15 h 102"/>
                  <a:gd name="T6" fmla="*/ 255 w 439"/>
                  <a:gd name="T7" fmla="*/ 3 h 102"/>
                  <a:gd name="T8" fmla="*/ 0 w 439"/>
                  <a:gd name="T9" fmla="*/ 44 h 102"/>
                  <a:gd name="T10" fmla="*/ 191 w 439"/>
                  <a:gd name="T11" fmla="*/ 102 h 102"/>
                  <a:gd name="T12" fmla="*/ 308 w 439"/>
                  <a:gd name="T13" fmla="*/ 75 h 102"/>
                  <a:gd name="T14" fmla="*/ 273 w 439"/>
                  <a:gd name="T15" fmla="*/ 50 h 102"/>
                  <a:gd name="T16" fmla="*/ 343 w 439"/>
                  <a:gd name="T17" fmla="*/ 67 h 102"/>
                  <a:gd name="T18" fmla="*/ 439 w 439"/>
                  <a:gd name="T19" fmla="*/ 46 h 102"/>
                  <a:gd name="T20" fmla="*/ 340 w 439"/>
                  <a:gd name="T21" fmla="*/ 2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102">
                    <a:moveTo>
                      <a:pt x="340" y="23"/>
                    </a:moveTo>
                    <a:cubicBezTo>
                      <a:pt x="354" y="20"/>
                      <a:pt x="373" y="14"/>
                      <a:pt x="365" y="9"/>
                    </a:cubicBezTo>
                    <a:cubicBezTo>
                      <a:pt x="349" y="0"/>
                      <a:pt x="319" y="11"/>
                      <a:pt x="308" y="15"/>
                    </a:cubicBezTo>
                    <a:cubicBezTo>
                      <a:pt x="255" y="3"/>
                      <a:pt x="255" y="3"/>
                      <a:pt x="255" y="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308" y="75"/>
                      <a:pt x="308" y="75"/>
                      <a:pt x="308" y="75"/>
                    </a:cubicBezTo>
                    <a:cubicBezTo>
                      <a:pt x="284" y="72"/>
                      <a:pt x="241" y="63"/>
                      <a:pt x="273" y="50"/>
                    </a:cubicBezTo>
                    <a:cubicBezTo>
                      <a:pt x="309" y="37"/>
                      <a:pt x="333" y="57"/>
                      <a:pt x="343" y="67"/>
                    </a:cubicBezTo>
                    <a:cubicBezTo>
                      <a:pt x="439" y="46"/>
                      <a:pt x="439" y="46"/>
                      <a:pt x="439" y="46"/>
                    </a:cubicBezTo>
                    <a:lnTo>
                      <a:pt x="340" y="23"/>
                    </a:ln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7" name="未知"/>
              <p:cNvSpPr>
                <a:spLocks/>
              </p:cNvSpPr>
              <p:nvPr/>
            </p:nvSpPr>
            <p:spPr bwMode="auto">
              <a:xfrm rot="900000">
                <a:off x="1388514" y="1948796"/>
                <a:ext cx="1047750" cy="1417637"/>
              </a:xfrm>
              <a:custGeom>
                <a:avLst/>
                <a:gdLst>
                  <a:gd name="T0" fmla="*/ 82 w 262"/>
                  <a:gd name="T1" fmla="*/ 218 h 354"/>
                  <a:gd name="T2" fmla="*/ 102 w 262"/>
                  <a:gd name="T3" fmla="*/ 314 h 354"/>
                  <a:gd name="T4" fmla="*/ 191 w 262"/>
                  <a:gd name="T5" fmla="*/ 354 h 354"/>
                  <a:gd name="T6" fmla="*/ 191 w 262"/>
                  <a:gd name="T7" fmla="*/ 233 h 354"/>
                  <a:gd name="T8" fmla="*/ 262 w 262"/>
                  <a:gd name="T9" fmla="*/ 223 h 354"/>
                  <a:gd name="T10" fmla="*/ 191 w 262"/>
                  <a:gd name="T11" fmla="*/ 178 h 354"/>
                  <a:gd name="T12" fmla="*/ 191 w 262"/>
                  <a:gd name="T13" fmla="*/ 59 h 354"/>
                  <a:gd name="T14" fmla="*/ 0 w 262"/>
                  <a:gd name="T15" fmla="*/ 0 h 354"/>
                  <a:gd name="T16" fmla="*/ 0 w 262"/>
                  <a:gd name="T17" fmla="*/ 268 h 354"/>
                  <a:gd name="T18" fmla="*/ 66 w 262"/>
                  <a:gd name="T19" fmla="*/ 298 h 354"/>
                  <a:gd name="T20" fmla="*/ 82 w 262"/>
                  <a:gd name="T21" fmla="*/ 21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354">
                    <a:moveTo>
                      <a:pt x="82" y="218"/>
                    </a:moveTo>
                    <a:cubicBezTo>
                      <a:pt x="120" y="210"/>
                      <a:pt x="118" y="288"/>
                      <a:pt x="102" y="314"/>
                    </a:cubicBezTo>
                    <a:cubicBezTo>
                      <a:pt x="191" y="354"/>
                      <a:pt x="191" y="354"/>
                      <a:pt x="191" y="354"/>
                    </a:cubicBezTo>
                    <a:cubicBezTo>
                      <a:pt x="191" y="233"/>
                      <a:pt x="191" y="233"/>
                      <a:pt x="191" y="233"/>
                    </a:cubicBezTo>
                    <a:cubicBezTo>
                      <a:pt x="218" y="251"/>
                      <a:pt x="262" y="270"/>
                      <a:pt x="262" y="223"/>
                    </a:cubicBezTo>
                    <a:cubicBezTo>
                      <a:pt x="262" y="166"/>
                      <a:pt x="214" y="172"/>
                      <a:pt x="191" y="178"/>
                    </a:cubicBezTo>
                    <a:cubicBezTo>
                      <a:pt x="191" y="59"/>
                      <a:pt x="191" y="59"/>
                      <a:pt x="191" y="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66" y="298"/>
                      <a:pt x="66" y="298"/>
                      <a:pt x="66" y="298"/>
                    </a:cubicBezTo>
                    <a:cubicBezTo>
                      <a:pt x="60" y="277"/>
                      <a:pt x="47" y="226"/>
                      <a:pt x="82" y="218"/>
                    </a:cubicBez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  <p:grpSp>
          <p:nvGrpSpPr>
            <p:cNvPr id="44" name="Group 48"/>
            <p:cNvGrpSpPr/>
            <p:nvPr/>
          </p:nvGrpSpPr>
          <p:grpSpPr>
            <a:xfrm>
              <a:off x="8111731" y="2305294"/>
              <a:ext cx="2286000" cy="2008188"/>
              <a:chOff x="2009226" y="2252008"/>
              <a:chExt cx="2286000" cy="2008188"/>
            </a:xfrm>
          </p:grpSpPr>
          <p:sp>
            <p:nvSpPr>
              <p:cNvPr id="53" name="未知"/>
              <p:cNvSpPr>
                <a:spLocks/>
              </p:cNvSpPr>
              <p:nvPr/>
            </p:nvSpPr>
            <p:spPr bwMode="auto">
              <a:xfrm rot="900000">
                <a:off x="2228301" y="2252008"/>
                <a:ext cx="1946275" cy="557213"/>
              </a:xfrm>
              <a:custGeom>
                <a:avLst/>
                <a:gdLst>
                  <a:gd name="T0" fmla="*/ 235 w 487"/>
                  <a:gd name="T1" fmla="*/ 139 h 139"/>
                  <a:gd name="T2" fmla="*/ 487 w 487"/>
                  <a:gd name="T3" fmla="*/ 64 h 139"/>
                  <a:gd name="T4" fmla="*/ 367 w 487"/>
                  <a:gd name="T5" fmla="*/ 36 h 139"/>
                  <a:gd name="T6" fmla="*/ 305 w 487"/>
                  <a:gd name="T7" fmla="*/ 47 h 139"/>
                  <a:gd name="T8" fmla="*/ 328 w 487"/>
                  <a:gd name="T9" fmla="*/ 27 h 139"/>
                  <a:gd name="T10" fmla="*/ 248 w 487"/>
                  <a:gd name="T11" fmla="*/ 9 h 139"/>
                  <a:gd name="T12" fmla="*/ 152 w 487"/>
                  <a:gd name="T13" fmla="*/ 30 h 139"/>
                  <a:gd name="T14" fmla="*/ 82 w 487"/>
                  <a:gd name="T15" fmla="*/ 13 h 139"/>
                  <a:gd name="T16" fmla="*/ 117 w 487"/>
                  <a:gd name="T17" fmla="*/ 38 h 139"/>
                  <a:gd name="T18" fmla="*/ 0 w 487"/>
                  <a:gd name="T19" fmla="*/ 65 h 139"/>
                  <a:gd name="T20" fmla="*/ 235 w 487"/>
                  <a:gd name="T2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7" h="139">
                    <a:moveTo>
                      <a:pt x="235" y="139"/>
                    </a:moveTo>
                    <a:cubicBezTo>
                      <a:pt x="487" y="64"/>
                      <a:pt x="487" y="64"/>
                      <a:pt x="487" y="64"/>
                    </a:cubicBezTo>
                    <a:cubicBezTo>
                      <a:pt x="367" y="36"/>
                      <a:pt x="367" y="36"/>
                      <a:pt x="367" y="36"/>
                    </a:cubicBezTo>
                    <a:cubicBezTo>
                      <a:pt x="355" y="45"/>
                      <a:pt x="334" y="55"/>
                      <a:pt x="305" y="47"/>
                    </a:cubicBezTo>
                    <a:cubicBezTo>
                      <a:pt x="277" y="39"/>
                      <a:pt x="307" y="31"/>
                      <a:pt x="328" y="27"/>
                    </a:cubicBezTo>
                    <a:cubicBezTo>
                      <a:pt x="248" y="9"/>
                      <a:pt x="248" y="9"/>
                      <a:pt x="248" y="9"/>
                    </a:cubicBezTo>
                    <a:cubicBezTo>
                      <a:pt x="152" y="30"/>
                      <a:pt x="152" y="30"/>
                      <a:pt x="152" y="30"/>
                    </a:cubicBezTo>
                    <a:cubicBezTo>
                      <a:pt x="142" y="20"/>
                      <a:pt x="118" y="0"/>
                      <a:pt x="82" y="13"/>
                    </a:cubicBezTo>
                    <a:cubicBezTo>
                      <a:pt x="50" y="26"/>
                      <a:pt x="93" y="35"/>
                      <a:pt x="117" y="38"/>
                    </a:cubicBezTo>
                    <a:cubicBezTo>
                      <a:pt x="0" y="65"/>
                      <a:pt x="0" y="65"/>
                      <a:pt x="0" y="65"/>
                    </a:cubicBezTo>
                    <a:lnTo>
                      <a:pt x="235" y="139"/>
                    </a:lnTo>
                    <a:close/>
                  </a:path>
                </a:pathLst>
              </a:custGeom>
              <a:solidFill>
                <a:srgbClr val="1565C0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4" name="未知"/>
              <p:cNvSpPr>
                <a:spLocks/>
              </p:cNvSpPr>
              <p:nvPr/>
            </p:nvSpPr>
            <p:spPr bwMode="auto">
              <a:xfrm rot="900000">
                <a:off x="2009226" y="2355196"/>
                <a:ext cx="939800" cy="1849437"/>
              </a:xfrm>
              <a:custGeom>
                <a:avLst/>
                <a:gdLst>
                  <a:gd name="T0" fmla="*/ 0 w 235"/>
                  <a:gd name="T1" fmla="*/ 0 h 462"/>
                  <a:gd name="T2" fmla="*/ 0 w 235"/>
                  <a:gd name="T3" fmla="*/ 119 h 462"/>
                  <a:gd name="T4" fmla="*/ 71 w 235"/>
                  <a:gd name="T5" fmla="*/ 164 h 462"/>
                  <a:gd name="T6" fmla="*/ 0 w 235"/>
                  <a:gd name="T7" fmla="*/ 174 h 462"/>
                  <a:gd name="T8" fmla="*/ 0 w 235"/>
                  <a:gd name="T9" fmla="*/ 295 h 462"/>
                  <a:gd name="T10" fmla="*/ 98 w 235"/>
                  <a:gd name="T11" fmla="*/ 339 h 462"/>
                  <a:gd name="T12" fmla="*/ 117 w 235"/>
                  <a:gd name="T13" fmla="*/ 447 h 462"/>
                  <a:gd name="T14" fmla="*/ 140 w 235"/>
                  <a:gd name="T15" fmla="*/ 358 h 462"/>
                  <a:gd name="T16" fmla="*/ 235 w 235"/>
                  <a:gd name="T17" fmla="*/ 401 h 462"/>
                  <a:gd name="T18" fmla="*/ 235 w 235"/>
                  <a:gd name="T19" fmla="*/ 73 h 462"/>
                  <a:gd name="T20" fmla="*/ 0 w 235"/>
                  <a:gd name="T2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5" h="462">
                    <a:moveTo>
                      <a:pt x="0" y="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23" y="113"/>
                      <a:pt x="71" y="107"/>
                      <a:pt x="71" y="164"/>
                    </a:cubicBezTo>
                    <a:cubicBezTo>
                      <a:pt x="71" y="211"/>
                      <a:pt x="27" y="192"/>
                      <a:pt x="0" y="174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98" y="339"/>
                      <a:pt x="98" y="339"/>
                      <a:pt x="98" y="339"/>
                    </a:cubicBezTo>
                    <a:cubicBezTo>
                      <a:pt x="87" y="365"/>
                      <a:pt x="65" y="430"/>
                      <a:pt x="117" y="447"/>
                    </a:cubicBezTo>
                    <a:cubicBezTo>
                      <a:pt x="161" y="462"/>
                      <a:pt x="151" y="400"/>
                      <a:pt x="140" y="358"/>
                    </a:cubicBezTo>
                    <a:cubicBezTo>
                      <a:pt x="235" y="401"/>
                      <a:pt x="235" y="401"/>
                      <a:pt x="235" y="401"/>
                    </a:cubicBezTo>
                    <a:cubicBezTo>
                      <a:pt x="235" y="73"/>
                      <a:pt x="235" y="73"/>
                      <a:pt x="235" y="7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65C0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5" name="未知"/>
              <p:cNvSpPr>
                <a:spLocks/>
              </p:cNvSpPr>
              <p:nvPr/>
            </p:nvSpPr>
            <p:spPr bwMode="auto">
              <a:xfrm rot="900000">
                <a:off x="2944264" y="2647296"/>
                <a:ext cx="1350962" cy="1612900"/>
              </a:xfrm>
              <a:custGeom>
                <a:avLst/>
                <a:gdLst>
                  <a:gd name="T0" fmla="*/ 0 w 338"/>
                  <a:gd name="T1" fmla="*/ 75 h 403"/>
                  <a:gd name="T2" fmla="*/ 0 w 338"/>
                  <a:gd name="T3" fmla="*/ 403 h 403"/>
                  <a:gd name="T4" fmla="*/ 129 w 338"/>
                  <a:gd name="T5" fmla="*/ 349 h 403"/>
                  <a:gd name="T6" fmla="*/ 109 w 338"/>
                  <a:gd name="T7" fmla="*/ 297 h 403"/>
                  <a:gd name="T8" fmla="*/ 145 w 338"/>
                  <a:gd name="T9" fmla="*/ 243 h 403"/>
                  <a:gd name="T10" fmla="*/ 179 w 338"/>
                  <a:gd name="T11" fmla="*/ 283 h 403"/>
                  <a:gd name="T12" fmla="*/ 170 w 338"/>
                  <a:gd name="T13" fmla="*/ 332 h 403"/>
                  <a:gd name="T14" fmla="*/ 252 w 338"/>
                  <a:gd name="T15" fmla="*/ 298 h 403"/>
                  <a:gd name="T16" fmla="*/ 252 w 338"/>
                  <a:gd name="T17" fmla="*/ 170 h 403"/>
                  <a:gd name="T18" fmla="*/ 331 w 338"/>
                  <a:gd name="T19" fmla="*/ 121 h 403"/>
                  <a:gd name="T20" fmla="*/ 252 w 338"/>
                  <a:gd name="T21" fmla="*/ 127 h 403"/>
                  <a:gd name="T22" fmla="*/ 252 w 338"/>
                  <a:gd name="T23" fmla="*/ 0 h 403"/>
                  <a:gd name="T24" fmla="*/ 252 w 338"/>
                  <a:gd name="T25" fmla="*/ 0 h 403"/>
                  <a:gd name="T26" fmla="*/ 0 w 338"/>
                  <a:gd name="T27" fmla="*/ 7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403">
                    <a:moveTo>
                      <a:pt x="0" y="75"/>
                    </a:moveTo>
                    <a:cubicBezTo>
                      <a:pt x="0" y="403"/>
                      <a:pt x="0" y="403"/>
                      <a:pt x="0" y="403"/>
                    </a:cubicBezTo>
                    <a:cubicBezTo>
                      <a:pt x="129" y="349"/>
                      <a:pt x="129" y="349"/>
                      <a:pt x="129" y="349"/>
                    </a:cubicBezTo>
                    <a:cubicBezTo>
                      <a:pt x="123" y="339"/>
                      <a:pt x="110" y="315"/>
                      <a:pt x="109" y="297"/>
                    </a:cubicBezTo>
                    <a:cubicBezTo>
                      <a:pt x="108" y="281"/>
                      <a:pt x="114" y="245"/>
                      <a:pt x="145" y="243"/>
                    </a:cubicBezTo>
                    <a:cubicBezTo>
                      <a:pt x="179" y="241"/>
                      <a:pt x="179" y="264"/>
                      <a:pt x="179" y="283"/>
                    </a:cubicBezTo>
                    <a:cubicBezTo>
                      <a:pt x="180" y="297"/>
                      <a:pt x="173" y="322"/>
                      <a:pt x="170" y="332"/>
                    </a:cubicBezTo>
                    <a:cubicBezTo>
                      <a:pt x="252" y="298"/>
                      <a:pt x="252" y="298"/>
                      <a:pt x="252" y="298"/>
                    </a:cubicBezTo>
                    <a:cubicBezTo>
                      <a:pt x="252" y="170"/>
                      <a:pt x="252" y="170"/>
                      <a:pt x="252" y="170"/>
                    </a:cubicBezTo>
                    <a:cubicBezTo>
                      <a:pt x="281" y="173"/>
                      <a:pt x="338" y="175"/>
                      <a:pt x="331" y="121"/>
                    </a:cubicBezTo>
                    <a:cubicBezTo>
                      <a:pt x="325" y="74"/>
                      <a:pt x="275" y="109"/>
                      <a:pt x="252" y="127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0"/>
                      <a:pt x="252" y="0"/>
                      <a:pt x="252" y="0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1565C0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  <p:sp>
          <p:nvSpPr>
            <p:cNvPr id="45" name="未知"/>
            <p:cNvSpPr>
              <a:spLocks/>
            </p:cNvSpPr>
            <p:nvPr/>
          </p:nvSpPr>
          <p:spPr bwMode="auto">
            <a:xfrm rot="900000">
              <a:off x="9484919" y="3678482"/>
              <a:ext cx="1135062" cy="1504950"/>
            </a:xfrm>
            <a:custGeom>
              <a:avLst/>
              <a:gdLst>
                <a:gd name="T0" fmla="*/ 199 w 284"/>
                <a:gd name="T1" fmla="*/ 126 h 376"/>
                <a:gd name="T2" fmla="*/ 180 w 284"/>
                <a:gd name="T3" fmla="*/ 44 h 376"/>
                <a:gd name="T4" fmla="*/ 85 w 284"/>
                <a:gd name="T5" fmla="*/ 83 h 376"/>
                <a:gd name="T6" fmla="*/ 85 w 284"/>
                <a:gd name="T7" fmla="*/ 208 h 376"/>
                <a:gd name="T8" fmla="*/ 87 w 284"/>
                <a:gd name="T9" fmla="*/ 209 h 376"/>
                <a:gd name="T10" fmla="*/ 85 w 284"/>
                <a:gd name="T11" fmla="*/ 208 h 376"/>
                <a:gd name="T12" fmla="*/ 20 w 284"/>
                <a:gd name="T13" fmla="*/ 247 h 376"/>
                <a:gd name="T14" fmla="*/ 85 w 284"/>
                <a:gd name="T15" fmla="*/ 265 h 376"/>
                <a:gd name="T16" fmla="*/ 87 w 284"/>
                <a:gd name="T17" fmla="*/ 260 h 376"/>
                <a:gd name="T18" fmla="*/ 85 w 284"/>
                <a:gd name="T19" fmla="*/ 265 h 376"/>
                <a:gd name="T20" fmla="*/ 85 w 284"/>
                <a:gd name="T21" fmla="*/ 376 h 376"/>
                <a:gd name="T22" fmla="*/ 284 w 284"/>
                <a:gd name="T23" fmla="*/ 258 h 376"/>
                <a:gd name="T24" fmla="*/ 284 w 284"/>
                <a:gd name="T25" fmla="*/ 0 h 376"/>
                <a:gd name="T26" fmla="*/ 214 w 284"/>
                <a:gd name="T27" fmla="*/ 30 h 376"/>
                <a:gd name="T28" fmla="*/ 199 w 284"/>
                <a:gd name="T29" fmla="*/ 12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376">
                  <a:moveTo>
                    <a:pt x="199" y="126"/>
                  </a:moveTo>
                  <a:cubicBezTo>
                    <a:pt x="157" y="127"/>
                    <a:pt x="170" y="73"/>
                    <a:pt x="180" y="44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208"/>
                    <a:pt x="85" y="208"/>
                    <a:pt x="85" y="208"/>
                  </a:cubicBezTo>
                  <a:cubicBezTo>
                    <a:pt x="86" y="208"/>
                    <a:pt x="87" y="209"/>
                    <a:pt x="87" y="209"/>
                  </a:cubicBezTo>
                  <a:cubicBezTo>
                    <a:pt x="87" y="209"/>
                    <a:pt x="86" y="208"/>
                    <a:pt x="85" y="208"/>
                  </a:cubicBezTo>
                  <a:cubicBezTo>
                    <a:pt x="73" y="205"/>
                    <a:pt x="39" y="200"/>
                    <a:pt x="20" y="247"/>
                  </a:cubicBezTo>
                  <a:cubicBezTo>
                    <a:pt x="0" y="298"/>
                    <a:pt x="60" y="316"/>
                    <a:pt x="85" y="265"/>
                  </a:cubicBezTo>
                  <a:cubicBezTo>
                    <a:pt x="87" y="261"/>
                    <a:pt x="87" y="260"/>
                    <a:pt x="87" y="260"/>
                  </a:cubicBezTo>
                  <a:cubicBezTo>
                    <a:pt x="87" y="260"/>
                    <a:pt x="87" y="261"/>
                    <a:pt x="85" y="265"/>
                  </a:cubicBezTo>
                  <a:cubicBezTo>
                    <a:pt x="85" y="376"/>
                    <a:pt x="85" y="376"/>
                    <a:pt x="85" y="376"/>
                  </a:cubicBezTo>
                  <a:cubicBezTo>
                    <a:pt x="284" y="258"/>
                    <a:pt x="284" y="258"/>
                    <a:pt x="284" y="25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24" y="60"/>
                    <a:pt x="245" y="124"/>
                    <a:pt x="199" y="126"/>
                  </a:cubicBezTo>
                  <a:close/>
                </a:path>
              </a:pathLst>
            </a:custGeom>
            <a:solidFill>
              <a:srgbClr val="0D47A1">
                <a:lumMod val="75000"/>
              </a:srgbClr>
            </a:solidFill>
            <a:ln w="9525">
              <a:solidFill>
                <a:srgbClr val="656D78">
                  <a:lumMod val="75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grpSp>
          <p:nvGrpSpPr>
            <p:cNvPr id="46" name="Group 53"/>
            <p:cNvGrpSpPr/>
            <p:nvPr/>
          </p:nvGrpSpPr>
          <p:grpSpPr>
            <a:xfrm>
              <a:off x="9349981" y="2395782"/>
              <a:ext cx="1746250" cy="1871662"/>
              <a:chOff x="3247476" y="2342496"/>
              <a:chExt cx="1746250" cy="1871662"/>
            </a:xfrm>
            <a:solidFill>
              <a:srgbClr val="0D47A1">
                <a:lumMod val="75000"/>
              </a:srgbClr>
            </a:solidFill>
          </p:grpSpPr>
          <p:sp>
            <p:nvSpPr>
              <p:cNvPr id="51" name="未知"/>
              <p:cNvSpPr>
                <a:spLocks/>
              </p:cNvSpPr>
              <p:nvPr/>
            </p:nvSpPr>
            <p:spPr bwMode="auto">
              <a:xfrm rot="900000">
                <a:off x="3247476" y="2342496"/>
                <a:ext cx="1746250" cy="404812"/>
              </a:xfrm>
              <a:custGeom>
                <a:avLst/>
                <a:gdLst>
                  <a:gd name="T0" fmla="*/ 188 w 437"/>
                  <a:gd name="T1" fmla="*/ 33 h 101"/>
                  <a:gd name="T2" fmla="*/ 111 w 437"/>
                  <a:gd name="T3" fmla="*/ 20 h 101"/>
                  <a:gd name="T4" fmla="*/ 0 w 437"/>
                  <a:gd name="T5" fmla="*/ 46 h 101"/>
                  <a:gd name="T6" fmla="*/ 80 w 437"/>
                  <a:gd name="T7" fmla="*/ 64 h 101"/>
                  <a:gd name="T8" fmla="*/ 57 w 437"/>
                  <a:gd name="T9" fmla="*/ 84 h 101"/>
                  <a:gd name="T10" fmla="*/ 119 w 437"/>
                  <a:gd name="T11" fmla="*/ 73 h 101"/>
                  <a:gd name="T12" fmla="*/ 239 w 437"/>
                  <a:gd name="T13" fmla="*/ 101 h 101"/>
                  <a:gd name="T14" fmla="*/ 239 w 437"/>
                  <a:gd name="T15" fmla="*/ 101 h 101"/>
                  <a:gd name="T16" fmla="*/ 437 w 437"/>
                  <a:gd name="T17" fmla="*/ 42 h 101"/>
                  <a:gd name="T18" fmla="*/ 202 w 437"/>
                  <a:gd name="T19" fmla="*/ 0 h 101"/>
                  <a:gd name="T20" fmla="*/ 154 w 437"/>
                  <a:gd name="T21" fmla="*/ 11 h 101"/>
                  <a:gd name="T22" fmla="*/ 188 w 437"/>
                  <a:gd name="T23" fmla="*/ 3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7" h="101">
                    <a:moveTo>
                      <a:pt x="188" y="33"/>
                    </a:moveTo>
                    <a:cubicBezTo>
                      <a:pt x="164" y="45"/>
                      <a:pt x="122" y="35"/>
                      <a:pt x="111" y="2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59" y="68"/>
                      <a:pt x="29" y="76"/>
                      <a:pt x="57" y="84"/>
                    </a:cubicBezTo>
                    <a:cubicBezTo>
                      <a:pt x="86" y="92"/>
                      <a:pt x="107" y="82"/>
                      <a:pt x="119" y="73"/>
                    </a:cubicBezTo>
                    <a:cubicBezTo>
                      <a:pt x="239" y="101"/>
                      <a:pt x="239" y="101"/>
                      <a:pt x="239" y="101"/>
                    </a:cubicBezTo>
                    <a:cubicBezTo>
                      <a:pt x="239" y="101"/>
                      <a:pt x="239" y="101"/>
                      <a:pt x="239" y="101"/>
                    </a:cubicBezTo>
                    <a:cubicBezTo>
                      <a:pt x="437" y="42"/>
                      <a:pt x="437" y="42"/>
                      <a:pt x="437" y="42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76" y="15"/>
                      <a:pt x="208" y="23"/>
                      <a:pt x="188" y="33"/>
                    </a:cubicBez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2" name="未知"/>
              <p:cNvSpPr>
                <a:spLocks/>
              </p:cNvSpPr>
              <p:nvPr/>
            </p:nvSpPr>
            <p:spPr bwMode="auto">
              <a:xfrm rot="900000">
                <a:off x="3987251" y="2606021"/>
                <a:ext cx="795338" cy="1608137"/>
              </a:xfrm>
              <a:custGeom>
                <a:avLst/>
                <a:gdLst>
                  <a:gd name="T0" fmla="*/ 198 w 199"/>
                  <a:gd name="T1" fmla="*/ 0 h 401"/>
                  <a:gd name="T2" fmla="*/ 199 w 199"/>
                  <a:gd name="T3" fmla="*/ 0 h 401"/>
                  <a:gd name="T4" fmla="*/ 0 w 199"/>
                  <a:gd name="T5" fmla="*/ 59 h 401"/>
                  <a:gd name="T6" fmla="*/ 0 w 199"/>
                  <a:gd name="T7" fmla="*/ 59 h 401"/>
                  <a:gd name="T8" fmla="*/ 0 w 199"/>
                  <a:gd name="T9" fmla="*/ 186 h 401"/>
                  <a:gd name="T10" fmla="*/ 79 w 199"/>
                  <a:gd name="T11" fmla="*/ 180 h 401"/>
                  <a:gd name="T12" fmla="*/ 0 w 199"/>
                  <a:gd name="T13" fmla="*/ 229 h 401"/>
                  <a:gd name="T14" fmla="*/ 0 w 199"/>
                  <a:gd name="T15" fmla="*/ 357 h 401"/>
                  <a:gd name="T16" fmla="*/ 95 w 199"/>
                  <a:gd name="T17" fmla="*/ 318 h 401"/>
                  <a:gd name="T18" fmla="*/ 114 w 199"/>
                  <a:gd name="T19" fmla="*/ 400 h 401"/>
                  <a:gd name="T20" fmla="*/ 129 w 199"/>
                  <a:gd name="T21" fmla="*/ 304 h 401"/>
                  <a:gd name="T22" fmla="*/ 199 w 199"/>
                  <a:gd name="T23" fmla="*/ 274 h 401"/>
                  <a:gd name="T24" fmla="*/ 199 w 199"/>
                  <a:gd name="T25" fmla="*/ 0 h 401"/>
                  <a:gd name="T26" fmla="*/ 198 w 199"/>
                  <a:gd name="T2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9" h="401">
                    <a:moveTo>
                      <a:pt x="198" y="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168"/>
                      <a:pt x="73" y="133"/>
                      <a:pt x="79" y="180"/>
                    </a:cubicBezTo>
                    <a:cubicBezTo>
                      <a:pt x="86" y="234"/>
                      <a:pt x="29" y="232"/>
                      <a:pt x="0" y="229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95" y="318"/>
                      <a:pt x="95" y="318"/>
                      <a:pt x="95" y="318"/>
                    </a:cubicBezTo>
                    <a:cubicBezTo>
                      <a:pt x="85" y="347"/>
                      <a:pt x="72" y="401"/>
                      <a:pt x="114" y="400"/>
                    </a:cubicBezTo>
                    <a:cubicBezTo>
                      <a:pt x="160" y="398"/>
                      <a:pt x="139" y="334"/>
                      <a:pt x="129" y="304"/>
                    </a:cubicBezTo>
                    <a:cubicBezTo>
                      <a:pt x="199" y="274"/>
                      <a:pt x="199" y="274"/>
                      <a:pt x="199" y="274"/>
                    </a:cubicBezTo>
                    <a:cubicBezTo>
                      <a:pt x="199" y="0"/>
                      <a:pt x="199" y="0"/>
                      <a:pt x="199" y="0"/>
                    </a:cubicBezTo>
                    <a:lnTo>
                      <a:pt x="198" y="0"/>
                    </a:lnTo>
                    <a:close/>
                  </a:path>
                </a:pathLst>
              </a:custGeom>
              <a:grpFill/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  <p:sp>
          <p:nvSpPr>
            <p:cNvPr id="47" name="未知"/>
            <p:cNvSpPr>
              <a:spLocks/>
            </p:cNvSpPr>
            <p:nvPr/>
          </p:nvSpPr>
          <p:spPr bwMode="auto">
            <a:xfrm rot="900000">
              <a:off x="7232256" y="2772019"/>
              <a:ext cx="763588" cy="1770063"/>
            </a:xfrm>
            <a:custGeom>
              <a:avLst/>
              <a:gdLst>
                <a:gd name="T0" fmla="*/ 122 w 191"/>
                <a:gd name="T1" fmla="*/ 253 h 442"/>
                <a:gd name="T2" fmla="*/ 191 w 191"/>
                <a:gd name="T3" fmla="*/ 268 h 442"/>
                <a:gd name="T4" fmla="*/ 191 w 191"/>
                <a:gd name="T5" fmla="*/ 144 h 442"/>
                <a:gd name="T6" fmla="*/ 102 w 191"/>
                <a:gd name="T7" fmla="*/ 104 h 442"/>
                <a:gd name="T8" fmla="*/ 82 w 191"/>
                <a:gd name="T9" fmla="*/ 8 h 442"/>
                <a:gd name="T10" fmla="*/ 66 w 191"/>
                <a:gd name="T11" fmla="*/ 88 h 442"/>
                <a:gd name="T12" fmla="*/ 0 w 191"/>
                <a:gd name="T13" fmla="*/ 58 h 442"/>
                <a:gd name="T14" fmla="*/ 0 w 191"/>
                <a:gd name="T15" fmla="*/ 325 h 442"/>
                <a:gd name="T16" fmla="*/ 191 w 191"/>
                <a:gd name="T17" fmla="*/ 442 h 442"/>
                <a:gd name="T18" fmla="*/ 191 w 191"/>
                <a:gd name="T19" fmla="*/ 316 h 442"/>
                <a:gd name="T20" fmla="*/ 122 w 191"/>
                <a:gd name="T21" fmla="*/ 25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442">
                  <a:moveTo>
                    <a:pt x="122" y="253"/>
                  </a:moveTo>
                  <a:cubicBezTo>
                    <a:pt x="137" y="210"/>
                    <a:pt x="175" y="248"/>
                    <a:pt x="191" y="268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18" y="78"/>
                    <a:pt x="120" y="0"/>
                    <a:pt x="82" y="8"/>
                  </a:cubicBezTo>
                  <a:cubicBezTo>
                    <a:pt x="47" y="16"/>
                    <a:pt x="60" y="67"/>
                    <a:pt x="66" y="8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91" y="442"/>
                    <a:pt x="191" y="442"/>
                    <a:pt x="191" y="442"/>
                  </a:cubicBezTo>
                  <a:cubicBezTo>
                    <a:pt x="191" y="316"/>
                    <a:pt x="191" y="316"/>
                    <a:pt x="191" y="316"/>
                  </a:cubicBezTo>
                  <a:cubicBezTo>
                    <a:pt x="167" y="322"/>
                    <a:pt x="105" y="299"/>
                    <a:pt x="122" y="253"/>
                  </a:cubicBezTo>
                  <a:close/>
                </a:path>
              </a:pathLst>
            </a:custGeom>
            <a:solidFill>
              <a:srgbClr val="1E88E5"/>
            </a:solidFill>
            <a:ln w="9525">
              <a:solidFill>
                <a:srgbClr val="656D78">
                  <a:lumMod val="75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文细黑" pitchFamily="2" charset="-122"/>
              </a:endParaRPr>
            </a:p>
          </p:txBody>
        </p:sp>
        <p:grpSp>
          <p:nvGrpSpPr>
            <p:cNvPr id="48" name="Group 57"/>
            <p:cNvGrpSpPr/>
            <p:nvPr/>
          </p:nvGrpSpPr>
          <p:grpSpPr>
            <a:xfrm>
              <a:off x="7478319" y="3503857"/>
              <a:ext cx="2281237" cy="2074862"/>
              <a:chOff x="1375814" y="3450571"/>
              <a:chExt cx="2281237" cy="2074862"/>
            </a:xfrm>
          </p:grpSpPr>
          <p:sp>
            <p:nvSpPr>
              <p:cNvPr id="49" name="未知"/>
              <p:cNvSpPr>
                <a:spLocks/>
              </p:cNvSpPr>
              <p:nvPr/>
            </p:nvSpPr>
            <p:spPr bwMode="auto">
              <a:xfrm rot="900000">
                <a:off x="2650576" y="3526771"/>
                <a:ext cx="1006475" cy="1998662"/>
              </a:xfrm>
              <a:custGeom>
                <a:avLst/>
                <a:gdLst>
                  <a:gd name="T0" fmla="*/ 187 w 252"/>
                  <a:gd name="T1" fmla="*/ 221 h 499"/>
                  <a:gd name="T2" fmla="*/ 252 w 252"/>
                  <a:gd name="T3" fmla="*/ 182 h 499"/>
                  <a:gd name="T4" fmla="*/ 252 w 252"/>
                  <a:gd name="T5" fmla="*/ 57 h 499"/>
                  <a:gd name="T6" fmla="*/ 170 w 252"/>
                  <a:gd name="T7" fmla="*/ 91 h 499"/>
                  <a:gd name="T8" fmla="*/ 179 w 252"/>
                  <a:gd name="T9" fmla="*/ 42 h 499"/>
                  <a:gd name="T10" fmla="*/ 145 w 252"/>
                  <a:gd name="T11" fmla="*/ 2 h 499"/>
                  <a:gd name="T12" fmla="*/ 109 w 252"/>
                  <a:gd name="T13" fmla="*/ 56 h 499"/>
                  <a:gd name="T14" fmla="*/ 129 w 252"/>
                  <a:gd name="T15" fmla="*/ 108 h 499"/>
                  <a:gd name="T16" fmla="*/ 0 w 252"/>
                  <a:gd name="T17" fmla="*/ 162 h 499"/>
                  <a:gd name="T18" fmla="*/ 0 w 252"/>
                  <a:gd name="T19" fmla="*/ 499 h 499"/>
                  <a:gd name="T20" fmla="*/ 252 w 252"/>
                  <a:gd name="T21" fmla="*/ 350 h 499"/>
                  <a:gd name="T22" fmla="*/ 252 w 252"/>
                  <a:gd name="T23" fmla="*/ 239 h 499"/>
                  <a:gd name="T24" fmla="*/ 187 w 252"/>
                  <a:gd name="T25" fmla="*/ 221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" h="499">
                    <a:moveTo>
                      <a:pt x="187" y="221"/>
                    </a:moveTo>
                    <a:cubicBezTo>
                      <a:pt x="206" y="174"/>
                      <a:pt x="240" y="179"/>
                      <a:pt x="252" y="182"/>
                    </a:cubicBezTo>
                    <a:cubicBezTo>
                      <a:pt x="252" y="57"/>
                      <a:pt x="252" y="57"/>
                      <a:pt x="252" y="57"/>
                    </a:cubicBezTo>
                    <a:cubicBezTo>
                      <a:pt x="170" y="91"/>
                      <a:pt x="170" y="91"/>
                      <a:pt x="170" y="91"/>
                    </a:cubicBezTo>
                    <a:cubicBezTo>
                      <a:pt x="173" y="81"/>
                      <a:pt x="180" y="56"/>
                      <a:pt x="179" y="42"/>
                    </a:cubicBezTo>
                    <a:cubicBezTo>
                      <a:pt x="179" y="23"/>
                      <a:pt x="179" y="0"/>
                      <a:pt x="145" y="2"/>
                    </a:cubicBezTo>
                    <a:cubicBezTo>
                      <a:pt x="114" y="4"/>
                      <a:pt x="108" y="40"/>
                      <a:pt x="109" y="56"/>
                    </a:cubicBezTo>
                    <a:cubicBezTo>
                      <a:pt x="110" y="74"/>
                      <a:pt x="123" y="98"/>
                      <a:pt x="129" y="10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52" y="350"/>
                      <a:pt x="252" y="350"/>
                      <a:pt x="252" y="350"/>
                    </a:cubicBezTo>
                    <a:cubicBezTo>
                      <a:pt x="252" y="239"/>
                      <a:pt x="252" y="239"/>
                      <a:pt x="252" y="239"/>
                    </a:cubicBezTo>
                    <a:cubicBezTo>
                      <a:pt x="227" y="290"/>
                      <a:pt x="167" y="272"/>
                      <a:pt x="187" y="221"/>
                    </a:cubicBezTo>
                    <a:close/>
                  </a:path>
                </a:pathLst>
              </a:custGeom>
              <a:solidFill>
                <a:srgbClr val="42A5F5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  <p:sp>
            <p:nvSpPr>
              <p:cNvPr id="50" name="未知"/>
              <p:cNvSpPr>
                <a:spLocks/>
              </p:cNvSpPr>
              <p:nvPr/>
            </p:nvSpPr>
            <p:spPr bwMode="auto">
              <a:xfrm rot="900000">
                <a:off x="1375814" y="3450571"/>
                <a:ext cx="1284287" cy="1774825"/>
              </a:xfrm>
              <a:custGeom>
                <a:avLst/>
                <a:gdLst>
                  <a:gd name="T0" fmla="*/ 226 w 321"/>
                  <a:gd name="T1" fmla="*/ 63 h 443"/>
                  <a:gd name="T2" fmla="*/ 203 w 321"/>
                  <a:gd name="T3" fmla="*/ 152 h 443"/>
                  <a:gd name="T4" fmla="*/ 184 w 321"/>
                  <a:gd name="T5" fmla="*/ 44 h 443"/>
                  <a:gd name="T6" fmla="*/ 86 w 321"/>
                  <a:gd name="T7" fmla="*/ 0 h 443"/>
                  <a:gd name="T8" fmla="*/ 86 w 321"/>
                  <a:gd name="T9" fmla="*/ 124 h 443"/>
                  <a:gd name="T10" fmla="*/ 17 w 321"/>
                  <a:gd name="T11" fmla="*/ 109 h 443"/>
                  <a:gd name="T12" fmla="*/ 86 w 321"/>
                  <a:gd name="T13" fmla="*/ 172 h 443"/>
                  <a:gd name="T14" fmla="*/ 86 w 321"/>
                  <a:gd name="T15" fmla="*/ 298 h 443"/>
                  <a:gd name="T16" fmla="*/ 321 w 321"/>
                  <a:gd name="T17" fmla="*/ 443 h 443"/>
                  <a:gd name="T18" fmla="*/ 321 w 321"/>
                  <a:gd name="T19" fmla="*/ 106 h 443"/>
                  <a:gd name="T20" fmla="*/ 226 w 321"/>
                  <a:gd name="T21" fmla="*/ 6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" h="443">
                    <a:moveTo>
                      <a:pt x="226" y="63"/>
                    </a:moveTo>
                    <a:cubicBezTo>
                      <a:pt x="237" y="105"/>
                      <a:pt x="247" y="167"/>
                      <a:pt x="203" y="152"/>
                    </a:cubicBezTo>
                    <a:cubicBezTo>
                      <a:pt x="151" y="135"/>
                      <a:pt x="173" y="70"/>
                      <a:pt x="184" y="44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70" y="104"/>
                      <a:pt x="32" y="66"/>
                      <a:pt x="17" y="109"/>
                    </a:cubicBezTo>
                    <a:cubicBezTo>
                      <a:pt x="0" y="155"/>
                      <a:pt x="62" y="178"/>
                      <a:pt x="86" y="172"/>
                    </a:cubicBezTo>
                    <a:cubicBezTo>
                      <a:pt x="86" y="298"/>
                      <a:pt x="86" y="298"/>
                      <a:pt x="86" y="298"/>
                    </a:cubicBezTo>
                    <a:cubicBezTo>
                      <a:pt x="321" y="443"/>
                      <a:pt x="321" y="443"/>
                      <a:pt x="321" y="443"/>
                    </a:cubicBezTo>
                    <a:cubicBezTo>
                      <a:pt x="321" y="106"/>
                      <a:pt x="321" y="106"/>
                      <a:pt x="321" y="106"/>
                    </a:cubicBezTo>
                    <a:lnTo>
                      <a:pt x="226" y="63"/>
                    </a:lnTo>
                    <a:close/>
                  </a:path>
                </a:pathLst>
              </a:custGeom>
              <a:solidFill>
                <a:srgbClr val="42A5F5"/>
              </a:solidFill>
              <a:ln w="9525">
                <a:solidFill>
                  <a:srgbClr val="656D78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华文细黑" pitchFamily="2" charset="-122"/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610121" y="2171894"/>
            <a:ext cx="4988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3 группа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9" name="Rectangle 28"/>
          <p:cNvSpPr/>
          <p:nvPr/>
        </p:nvSpPr>
        <p:spPr>
          <a:xfrm>
            <a:off x="610121" y="3237248"/>
            <a:ext cx="6278359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spcAft>
                <a:spcPts val="15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ежегодный оплачиваемый отпуск продолжительностью не менее 30 календарных дней</a:t>
            </a:r>
          </a:p>
          <a:p>
            <a:pPr lvl="0" indent="-342900">
              <a:spcAft>
                <a:spcPts val="15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привлечение к сверхурочной работе, к работе в ночное время и работе в выходные дни только с письменного согласия работника с инвалидностью и при условии, что это не запрещено ему по состоянию здоровья</a:t>
            </a:r>
          </a:p>
          <a:p>
            <a:pPr lvl="0" indent="-342900">
              <a:spcAft>
                <a:spcPts val="1500"/>
              </a:spcAft>
              <a:buFont typeface="Wingdings" panose="05000000000000000000" pitchFamily="2" charset="2"/>
              <a:buChar char="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возможность взять отпуск без сохранения заработной платы до 60 календарных дней в году уведомив об этом работодателя (ст. 128 ТК РФ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39121"/>
              </p:ext>
            </p:extLst>
          </p:nvPr>
        </p:nvGraphicFramePr>
        <p:xfrm>
          <a:off x="743130" y="2008535"/>
          <a:ext cx="9977120" cy="285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280">
                  <a:extLst>
                    <a:ext uri="{9D8B030D-6E8A-4147-A177-3AD203B41FA5}">
                      <a16:colId xmlns:a16="http://schemas.microsoft.com/office/drawing/2014/main" val="647809692"/>
                    </a:ext>
                  </a:extLst>
                </a:gridCol>
                <a:gridCol w="2494280">
                  <a:extLst>
                    <a:ext uri="{9D8B030D-6E8A-4147-A177-3AD203B41FA5}">
                      <a16:colId xmlns:a16="http://schemas.microsoft.com/office/drawing/2014/main" val="3725119005"/>
                    </a:ext>
                  </a:extLst>
                </a:gridCol>
                <a:gridCol w="2494280">
                  <a:extLst>
                    <a:ext uri="{9D8B030D-6E8A-4147-A177-3AD203B41FA5}">
                      <a16:colId xmlns:a16="http://schemas.microsoft.com/office/drawing/2014/main" val="1434891240"/>
                    </a:ext>
                  </a:extLst>
                </a:gridCol>
                <a:gridCol w="2494280">
                  <a:extLst>
                    <a:ext uri="{9D8B030D-6E8A-4147-A177-3AD203B41FA5}">
                      <a16:colId xmlns:a16="http://schemas.microsoft.com/office/drawing/2014/main" val="2321728088"/>
                    </a:ext>
                  </a:extLst>
                </a:gridCol>
              </a:tblGrid>
              <a:tr h="961088"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Представленные документы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 что обратить внимание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Действия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специалиста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кадрам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Обязательства работодателя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938162"/>
                  </a:ext>
                </a:extLst>
              </a:tr>
              <a:tr h="16997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Предоставил справку об инвалидности, не предоставил ИПРА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 установленную группу инвалидности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Взять у кандидата заявление, что он не предоставил ИПРА.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Учесть в трудовом договоре все льготы для данной группы инвалидности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Обеспечить реализацию всех льгот для данной группы инвалидности в соответствии с требованиями законодательства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693372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-128452" y="559287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500"/>
              </a:spcAft>
            </a:pP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Обязательства работодателя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66234" y="4708715"/>
            <a:ext cx="2521761" cy="2149285"/>
            <a:chOff x="1337007" y="6593703"/>
            <a:chExt cx="2521761" cy="2149285"/>
          </a:xfrm>
        </p:grpSpPr>
        <p:pic>
          <p:nvPicPr>
            <p:cNvPr id="9" name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37007" y="6593703"/>
              <a:ext cx="2521761" cy="214928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" name="Shape 1028"/>
            <p:cNvSpPr/>
            <p:nvPr/>
          </p:nvSpPr>
          <p:spPr>
            <a:xfrm>
              <a:off x="2365592" y="7327559"/>
              <a:ext cx="741781" cy="4905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>
                <a:lnSpc>
                  <a:spcPct val="90000"/>
                </a:lnSpc>
                <a:defRPr sz="15900" spc="0">
                  <a:solidFill>
                    <a:srgbClr val="FFFFFF"/>
                  </a:solidFill>
                  <a:latin typeface="Brownhill Script"/>
                  <a:ea typeface="Brownhill Script"/>
                  <a:cs typeface="Brownhill Script"/>
                  <a:sym typeface="Brownhill Script"/>
                </a:defRPr>
              </a:lvl1pPr>
            </a:lstStyle>
            <a:p>
              <a:r>
                <a:rPr sz="2500" dirty="0" smtClean="0"/>
                <a:t>#</a:t>
              </a:r>
              <a:r>
                <a:rPr lang="ru-RU" sz="2500" dirty="0" smtClean="0"/>
                <a:t>2</a:t>
              </a:r>
              <a:endParaRPr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85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066234" y="4708715"/>
            <a:ext cx="2521761" cy="2149285"/>
            <a:chOff x="1337007" y="6593703"/>
            <a:chExt cx="2521761" cy="2149285"/>
          </a:xfrm>
        </p:grpSpPr>
        <p:pic>
          <p:nvPicPr>
            <p:cNvPr id="9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37007" y="6593703"/>
              <a:ext cx="2521761" cy="214928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" name="Shape 1028"/>
            <p:cNvSpPr/>
            <p:nvPr/>
          </p:nvSpPr>
          <p:spPr>
            <a:xfrm>
              <a:off x="2365592" y="7327559"/>
              <a:ext cx="741781" cy="4905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>
                <a:lnSpc>
                  <a:spcPct val="90000"/>
                </a:lnSpc>
                <a:defRPr sz="15900" spc="0">
                  <a:solidFill>
                    <a:srgbClr val="FFFFFF"/>
                  </a:solidFill>
                  <a:latin typeface="Brownhill Script"/>
                  <a:ea typeface="Brownhill Script"/>
                  <a:cs typeface="Brownhill Script"/>
                  <a:sym typeface="Brownhill Script"/>
                </a:defRPr>
              </a:lvl1pPr>
            </a:lstStyle>
            <a:p>
              <a:r>
                <a:rPr sz="2500" dirty="0" smtClean="0"/>
                <a:t>#</a:t>
              </a:r>
              <a:r>
                <a:rPr lang="ru-RU" sz="2500" dirty="0" smtClean="0"/>
                <a:t>3</a:t>
              </a:r>
              <a:endParaRPr sz="2500" dirty="0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66300"/>
              </p:ext>
            </p:extLst>
          </p:nvPr>
        </p:nvGraphicFramePr>
        <p:xfrm>
          <a:off x="743130" y="2008535"/>
          <a:ext cx="9977120" cy="456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280">
                  <a:extLst>
                    <a:ext uri="{9D8B030D-6E8A-4147-A177-3AD203B41FA5}">
                      <a16:colId xmlns:a16="http://schemas.microsoft.com/office/drawing/2014/main" val="647809692"/>
                    </a:ext>
                  </a:extLst>
                </a:gridCol>
                <a:gridCol w="2494280">
                  <a:extLst>
                    <a:ext uri="{9D8B030D-6E8A-4147-A177-3AD203B41FA5}">
                      <a16:colId xmlns:a16="http://schemas.microsoft.com/office/drawing/2014/main" val="3725119005"/>
                    </a:ext>
                  </a:extLst>
                </a:gridCol>
                <a:gridCol w="2494280">
                  <a:extLst>
                    <a:ext uri="{9D8B030D-6E8A-4147-A177-3AD203B41FA5}">
                      <a16:colId xmlns:a16="http://schemas.microsoft.com/office/drawing/2014/main" val="1434891240"/>
                    </a:ext>
                  </a:extLst>
                </a:gridCol>
                <a:gridCol w="2494280">
                  <a:extLst>
                    <a:ext uri="{9D8B030D-6E8A-4147-A177-3AD203B41FA5}">
                      <a16:colId xmlns:a16="http://schemas.microsoft.com/office/drawing/2014/main" val="2321728088"/>
                    </a:ext>
                  </a:extLst>
                </a:gridCol>
              </a:tblGrid>
              <a:tr h="961088"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Представленные документы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 что обратить внимание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Действия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специалиста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кадрам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Обязательства работодателя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938162"/>
                  </a:ext>
                </a:extLst>
              </a:tr>
              <a:tr h="16997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Предоставил справку об инвалидности и ИПРА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 установленную группу инвалидности и степень ограничения способности к трудовой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Сделать изменения в стандартном трудовом договоре с учетом группы инвалидности и степени ограничения способности к трудовой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Обеспечить реализацию всех льгот для данной группы инвалидности в соответствии с требованиями законодательства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15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Обеспечить условия труда с учетом степени ограничения способности к трудовой деятельности и рекомендаций в ИПРА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693372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-128452" y="559287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500"/>
              </a:spcAft>
            </a:pPr>
            <a:r>
              <a:rPr lang="ru-RU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Обязательства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25211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-278674" y="581324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5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Трудовой договор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56734" y="4992606"/>
            <a:ext cx="1799163" cy="1799163"/>
            <a:chOff x="639460" y="1417358"/>
            <a:chExt cx="4338640" cy="4338640"/>
          </a:xfrm>
          <a:solidFill>
            <a:schemeClr val="accent1"/>
          </a:solidFill>
        </p:grpSpPr>
        <p:sp>
          <p:nvSpPr>
            <p:cNvPr id="8" name="Shape 2362"/>
            <p:cNvSpPr/>
            <p:nvPr/>
          </p:nvSpPr>
          <p:spPr>
            <a:xfrm>
              <a:off x="1548303" y="3847028"/>
              <a:ext cx="2139564" cy="190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66" extrusionOk="0">
                  <a:moveTo>
                    <a:pt x="9685" y="2749"/>
                  </a:moveTo>
                  <a:cubicBezTo>
                    <a:pt x="10641" y="3320"/>
                    <a:pt x="11182" y="2928"/>
                    <a:pt x="13126" y="1821"/>
                  </a:cubicBezTo>
                  <a:cubicBezTo>
                    <a:pt x="15037" y="678"/>
                    <a:pt x="15865" y="2285"/>
                    <a:pt x="15865" y="2285"/>
                  </a:cubicBezTo>
                  <a:cubicBezTo>
                    <a:pt x="14336" y="5462"/>
                    <a:pt x="14336" y="5462"/>
                    <a:pt x="14336" y="5462"/>
                  </a:cubicBezTo>
                  <a:cubicBezTo>
                    <a:pt x="21122" y="12996"/>
                    <a:pt x="21122" y="12996"/>
                    <a:pt x="21122" y="12996"/>
                  </a:cubicBezTo>
                  <a:cubicBezTo>
                    <a:pt x="21568" y="13531"/>
                    <a:pt x="21600" y="14388"/>
                    <a:pt x="21122" y="14924"/>
                  </a:cubicBezTo>
                  <a:cubicBezTo>
                    <a:pt x="20644" y="15459"/>
                    <a:pt x="19880" y="15459"/>
                    <a:pt x="19402" y="14924"/>
                  </a:cubicBezTo>
                  <a:cubicBezTo>
                    <a:pt x="18414" y="13817"/>
                    <a:pt x="18414" y="13817"/>
                    <a:pt x="18414" y="13817"/>
                  </a:cubicBezTo>
                  <a:cubicBezTo>
                    <a:pt x="18350" y="13781"/>
                    <a:pt x="18287" y="13745"/>
                    <a:pt x="18223" y="13745"/>
                  </a:cubicBezTo>
                  <a:cubicBezTo>
                    <a:pt x="18159" y="13745"/>
                    <a:pt x="18096" y="13781"/>
                    <a:pt x="18032" y="13817"/>
                  </a:cubicBezTo>
                  <a:cubicBezTo>
                    <a:pt x="17936" y="13924"/>
                    <a:pt x="17936" y="14138"/>
                    <a:pt x="18032" y="14245"/>
                  </a:cubicBezTo>
                  <a:cubicBezTo>
                    <a:pt x="19529" y="15923"/>
                    <a:pt x="19529" y="15923"/>
                    <a:pt x="19529" y="15923"/>
                  </a:cubicBezTo>
                  <a:cubicBezTo>
                    <a:pt x="20007" y="16459"/>
                    <a:pt x="20007" y="17316"/>
                    <a:pt x="19561" y="17851"/>
                  </a:cubicBezTo>
                  <a:cubicBezTo>
                    <a:pt x="19561" y="17851"/>
                    <a:pt x="19561" y="17851"/>
                    <a:pt x="19561" y="17851"/>
                  </a:cubicBezTo>
                  <a:cubicBezTo>
                    <a:pt x="19083" y="18387"/>
                    <a:pt x="18319" y="18387"/>
                    <a:pt x="17841" y="17851"/>
                  </a:cubicBezTo>
                  <a:cubicBezTo>
                    <a:pt x="16280" y="16102"/>
                    <a:pt x="16280" y="16102"/>
                    <a:pt x="16280" y="16102"/>
                  </a:cubicBezTo>
                  <a:cubicBezTo>
                    <a:pt x="16248" y="16066"/>
                    <a:pt x="16152" y="16030"/>
                    <a:pt x="16088" y="16030"/>
                  </a:cubicBezTo>
                  <a:cubicBezTo>
                    <a:pt x="16025" y="16030"/>
                    <a:pt x="15961" y="16066"/>
                    <a:pt x="15897" y="16102"/>
                  </a:cubicBezTo>
                  <a:cubicBezTo>
                    <a:pt x="15802" y="16245"/>
                    <a:pt x="15802" y="16423"/>
                    <a:pt x="15897" y="16530"/>
                  </a:cubicBezTo>
                  <a:cubicBezTo>
                    <a:pt x="17076" y="17816"/>
                    <a:pt x="17076" y="17816"/>
                    <a:pt x="17076" y="17816"/>
                  </a:cubicBezTo>
                  <a:cubicBezTo>
                    <a:pt x="17299" y="18065"/>
                    <a:pt x="17427" y="18422"/>
                    <a:pt x="17427" y="18780"/>
                  </a:cubicBezTo>
                  <a:cubicBezTo>
                    <a:pt x="17427" y="19137"/>
                    <a:pt x="17299" y="19494"/>
                    <a:pt x="17076" y="19743"/>
                  </a:cubicBezTo>
                  <a:cubicBezTo>
                    <a:pt x="16598" y="20279"/>
                    <a:pt x="15834" y="20279"/>
                    <a:pt x="15356" y="19743"/>
                  </a:cubicBezTo>
                  <a:cubicBezTo>
                    <a:pt x="13731" y="17923"/>
                    <a:pt x="13731" y="17923"/>
                    <a:pt x="13731" y="17923"/>
                  </a:cubicBezTo>
                  <a:cubicBezTo>
                    <a:pt x="13635" y="17816"/>
                    <a:pt x="13444" y="17816"/>
                    <a:pt x="13349" y="17923"/>
                  </a:cubicBezTo>
                  <a:cubicBezTo>
                    <a:pt x="13349" y="17923"/>
                    <a:pt x="13349" y="17923"/>
                    <a:pt x="13349" y="17923"/>
                  </a:cubicBezTo>
                  <a:cubicBezTo>
                    <a:pt x="13317" y="17994"/>
                    <a:pt x="13285" y="18065"/>
                    <a:pt x="13285" y="18137"/>
                  </a:cubicBezTo>
                  <a:cubicBezTo>
                    <a:pt x="13285" y="18244"/>
                    <a:pt x="13317" y="18315"/>
                    <a:pt x="13349" y="18351"/>
                  </a:cubicBezTo>
                  <a:cubicBezTo>
                    <a:pt x="14081" y="19137"/>
                    <a:pt x="14081" y="19137"/>
                    <a:pt x="14081" y="19137"/>
                  </a:cubicBezTo>
                  <a:cubicBezTo>
                    <a:pt x="14527" y="19672"/>
                    <a:pt x="14559" y="20529"/>
                    <a:pt x="14081" y="21064"/>
                  </a:cubicBezTo>
                  <a:cubicBezTo>
                    <a:pt x="13604" y="21600"/>
                    <a:pt x="12839" y="21600"/>
                    <a:pt x="12361" y="21064"/>
                  </a:cubicBezTo>
                  <a:cubicBezTo>
                    <a:pt x="6595" y="14638"/>
                    <a:pt x="6595" y="14638"/>
                    <a:pt x="6595" y="14638"/>
                  </a:cubicBezTo>
                  <a:cubicBezTo>
                    <a:pt x="5894" y="13888"/>
                    <a:pt x="5320" y="12996"/>
                    <a:pt x="4874" y="12032"/>
                  </a:cubicBezTo>
                  <a:cubicBezTo>
                    <a:pt x="4396" y="11032"/>
                    <a:pt x="3791" y="10104"/>
                    <a:pt x="3058" y="9318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5225" y="0"/>
                    <a:pt x="5225" y="0"/>
                    <a:pt x="5225" y="0"/>
                  </a:cubicBezTo>
                  <a:lnTo>
                    <a:pt x="9685" y="274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Shape 2363"/>
            <p:cNvSpPr/>
            <p:nvPr/>
          </p:nvSpPr>
          <p:spPr>
            <a:xfrm>
              <a:off x="639460" y="2326201"/>
              <a:ext cx="1908970" cy="214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81" extrusionOk="0">
                  <a:moveTo>
                    <a:pt x="18717" y="9685"/>
                  </a:moveTo>
                  <a:cubicBezTo>
                    <a:pt x="18146" y="10641"/>
                    <a:pt x="18538" y="11182"/>
                    <a:pt x="19645" y="13126"/>
                  </a:cubicBezTo>
                  <a:cubicBezTo>
                    <a:pt x="20788" y="15037"/>
                    <a:pt x="19181" y="15865"/>
                    <a:pt x="19181" y="15865"/>
                  </a:cubicBezTo>
                  <a:cubicBezTo>
                    <a:pt x="16004" y="14336"/>
                    <a:pt x="16004" y="14336"/>
                    <a:pt x="16004" y="14336"/>
                  </a:cubicBezTo>
                  <a:cubicBezTo>
                    <a:pt x="8470" y="21122"/>
                    <a:pt x="8470" y="21122"/>
                    <a:pt x="8470" y="21122"/>
                  </a:cubicBezTo>
                  <a:cubicBezTo>
                    <a:pt x="7935" y="21600"/>
                    <a:pt x="7078" y="21600"/>
                    <a:pt x="6542" y="21122"/>
                  </a:cubicBezTo>
                  <a:cubicBezTo>
                    <a:pt x="6007" y="20644"/>
                    <a:pt x="6007" y="19880"/>
                    <a:pt x="6542" y="19402"/>
                  </a:cubicBezTo>
                  <a:cubicBezTo>
                    <a:pt x="7649" y="18414"/>
                    <a:pt x="7649" y="18414"/>
                    <a:pt x="7649" y="18414"/>
                  </a:cubicBezTo>
                  <a:cubicBezTo>
                    <a:pt x="7721" y="18350"/>
                    <a:pt x="7721" y="18287"/>
                    <a:pt x="7721" y="18223"/>
                  </a:cubicBezTo>
                  <a:cubicBezTo>
                    <a:pt x="7721" y="18159"/>
                    <a:pt x="7721" y="18096"/>
                    <a:pt x="7649" y="18032"/>
                  </a:cubicBezTo>
                  <a:cubicBezTo>
                    <a:pt x="7542" y="17936"/>
                    <a:pt x="7328" y="17936"/>
                    <a:pt x="7221" y="18032"/>
                  </a:cubicBezTo>
                  <a:cubicBezTo>
                    <a:pt x="5543" y="19561"/>
                    <a:pt x="5543" y="19561"/>
                    <a:pt x="5543" y="19561"/>
                  </a:cubicBezTo>
                  <a:cubicBezTo>
                    <a:pt x="5007" y="20007"/>
                    <a:pt x="4150" y="20007"/>
                    <a:pt x="3615" y="19561"/>
                  </a:cubicBezTo>
                  <a:cubicBezTo>
                    <a:pt x="3615" y="19561"/>
                    <a:pt x="3615" y="19561"/>
                    <a:pt x="3615" y="19561"/>
                  </a:cubicBezTo>
                  <a:cubicBezTo>
                    <a:pt x="3115" y="19083"/>
                    <a:pt x="3079" y="18319"/>
                    <a:pt x="3615" y="17841"/>
                  </a:cubicBezTo>
                  <a:cubicBezTo>
                    <a:pt x="5364" y="16280"/>
                    <a:pt x="5364" y="16280"/>
                    <a:pt x="5364" y="16280"/>
                  </a:cubicBezTo>
                  <a:cubicBezTo>
                    <a:pt x="5400" y="16248"/>
                    <a:pt x="5436" y="16184"/>
                    <a:pt x="5436" y="16088"/>
                  </a:cubicBezTo>
                  <a:cubicBezTo>
                    <a:pt x="5436" y="16025"/>
                    <a:pt x="5400" y="15961"/>
                    <a:pt x="5364" y="15897"/>
                  </a:cubicBezTo>
                  <a:cubicBezTo>
                    <a:pt x="5221" y="15802"/>
                    <a:pt x="5043" y="15802"/>
                    <a:pt x="4936" y="15897"/>
                  </a:cubicBezTo>
                  <a:cubicBezTo>
                    <a:pt x="3650" y="17076"/>
                    <a:pt x="3650" y="17076"/>
                    <a:pt x="3650" y="17076"/>
                  </a:cubicBezTo>
                  <a:cubicBezTo>
                    <a:pt x="3401" y="17299"/>
                    <a:pt x="3044" y="17427"/>
                    <a:pt x="2686" y="17427"/>
                  </a:cubicBezTo>
                  <a:cubicBezTo>
                    <a:pt x="2329" y="17427"/>
                    <a:pt x="1972" y="17299"/>
                    <a:pt x="1723" y="17076"/>
                  </a:cubicBezTo>
                  <a:cubicBezTo>
                    <a:pt x="1187" y="16598"/>
                    <a:pt x="1187" y="15834"/>
                    <a:pt x="1723" y="15356"/>
                  </a:cubicBezTo>
                  <a:cubicBezTo>
                    <a:pt x="3543" y="13731"/>
                    <a:pt x="3543" y="13731"/>
                    <a:pt x="3543" y="13731"/>
                  </a:cubicBezTo>
                  <a:cubicBezTo>
                    <a:pt x="3650" y="13635"/>
                    <a:pt x="3650" y="13476"/>
                    <a:pt x="3543" y="13349"/>
                  </a:cubicBezTo>
                  <a:cubicBezTo>
                    <a:pt x="3543" y="13349"/>
                    <a:pt x="3543" y="13349"/>
                    <a:pt x="3543" y="13349"/>
                  </a:cubicBezTo>
                  <a:cubicBezTo>
                    <a:pt x="3472" y="13317"/>
                    <a:pt x="3401" y="13285"/>
                    <a:pt x="3329" y="13285"/>
                  </a:cubicBezTo>
                  <a:cubicBezTo>
                    <a:pt x="3258" y="13285"/>
                    <a:pt x="3151" y="13317"/>
                    <a:pt x="3115" y="13349"/>
                  </a:cubicBezTo>
                  <a:cubicBezTo>
                    <a:pt x="2329" y="14081"/>
                    <a:pt x="2329" y="14081"/>
                    <a:pt x="2329" y="14081"/>
                  </a:cubicBezTo>
                  <a:cubicBezTo>
                    <a:pt x="1794" y="14527"/>
                    <a:pt x="937" y="14559"/>
                    <a:pt x="402" y="14081"/>
                  </a:cubicBezTo>
                  <a:cubicBezTo>
                    <a:pt x="-134" y="13604"/>
                    <a:pt x="-134" y="12839"/>
                    <a:pt x="402" y="12361"/>
                  </a:cubicBezTo>
                  <a:cubicBezTo>
                    <a:pt x="6828" y="6595"/>
                    <a:pt x="6828" y="6595"/>
                    <a:pt x="6828" y="6595"/>
                  </a:cubicBezTo>
                  <a:cubicBezTo>
                    <a:pt x="7613" y="5894"/>
                    <a:pt x="8470" y="5320"/>
                    <a:pt x="9434" y="4874"/>
                  </a:cubicBezTo>
                  <a:cubicBezTo>
                    <a:pt x="10434" y="4396"/>
                    <a:pt x="11362" y="3791"/>
                    <a:pt x="12183" y="3058"/>
                  </a:cubicBezTo>
                  <a:cubicBezTo>
                    <a:pt x="15575" y="0"/>
                    <a:pt x="15575" y="0"/>
                    <a:pt x="15575" y="0"/>
                  </a:cubicBezTo>
                  <a:cubicBezTo>
                    <a:pt x="21466" y="5225"/>
                    <a:pt x="21466" y="5225"/>
                    <a:pt x="21466" y="5225"/>
                  </a:cubicBezTo>
                  <a:lnTo>
                    <a:pt x="18717" y="968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Shape 2364"/>
            <p:cNvSpPr/>
            <p:nvPr/>
          </p:nvSpPr>
          <p:spPr>
            <a:xfrm>
              <a:off x="1929689" y="1417358"/>
              <a:ext cx="2139565" cy="190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66" extrusionOk="0">
                  <a:moveTo>
                    <a:pt x="11784" y="18717"/>
                  </a:moveTo>
                  <a:cubicBezTo>
                    <a:pt x="10828" y="18146"/>
                    <a:pt x="10287" y="18538"/>
                    <a:pt x="8343" y="19645"/>
                  </a:cubicBezTo>
                  <a:cubicBezTo>
                    <a:pt x="6432" y="20788"/>
                    <a:pt x="5604" y="19181"/>
                    <a:pt x="5604" y="19181"/>
                  </a:cubicBezTo>
                  <a:cubicBezTo>
                    <a:pt x="7133" y="16004"/>
                    <a:pt x="7133" y="16004"/>
                    <a:pt x="7133" y="16004"/>
                  </a:cubicBezTo>
                  <a:cubicBezTo>
                    <a:pt x="347" y="8470"/>
                    <a:pt x="347" y="8470"/>
                    <a:pt x="347" y="8470"/>
                  </a:cubicBezTo>
                  <a:cubicBezTo>
                    <a:pt x="-99" y="7935"/>
                    <a:pt x="-131" y="7078"/>
                    <a:pt x="347" y="6542"/>
                  </a:cubicBezTo>
                  <a:cubicBezTo>
                    <a:pt x="825" y="6007"/>
                    <a:pt x="1589" y="6007"/>
                    <a:pt x="2067" y="6542"/>
                  </a:cubicBezTo>
                  <a:cubicBezTo>
                    <a:pt x="3055" y="7649"/>
                    <a:pt x="3055" y="7649"/>
                    <a:pt x="3055" y="7649"/>
                  </a:cubicBezTo>
                  <a:cubicBezTo>
                    <a:pt x="3119" y="7721"/>
                    <a:pt x="3182" y="7756"/>
                    <a:pt x="3246" y="7721"/>
                  </a:cubicBezTo>
                  <a:cubicBezTo>
                    <a:pt x="3310" y="7721"/>
                    <a:pt x="3405" y="7721"/>
                    <a:pt x="3437" y="7649"/>
                  </a:cubicBezTo>
                  <a:cubicBezTo>
                    <a:pt x="3533" y="7542"/>
                    <a:pt x="3533" y="7328"/>
                    <a:pt x="3437" y="7221"/>
                  </a:cubicBezTo>
                  <a:cubicBezTo>
                    <a:pt x="1940" y="5543"/>
                    <a:pt x="1940" y="5543"/>
                    <a:pt x="1940" y="5543"/>
                  </a:cubicBezTo>
                  <a:cubicBezTo>
                    <a:pt x="1462" y="5007"/>
                    <a:pt x="1462" y="4150"/>
                    <a:pt x="1908" y="3615"/>
                  </a:cubicBezTo>
                  <a:cubicBezTo>
                    <a:pt x="1908" y="3615"/>
                    <a:pt x="1908" y="3615"/>
                    <a:pt x="1908" y="3615"/>
                  </a:cubicBezTo>
                  <a:cubicBezTo>
                    <a:pt x="2386" y="3115"/>
                    <a:pt x="3150" y="3079"/>
                    <a:pt x="3628" y="3615"/>
                  </a:cubicBezTo>
                  <a:cubicBezTo>
                    <a:pt x="5189" y="5364"/>
                    <a:pt x="5189" y="5364"/>
                    <a:pt x="5189" y="5364"/>
                  </a:cubicBezTo>
                  <a:cubicBezTo>
                    <a:pt x="5221" y="5400"/>
                    <a:pt x="5317" y="5436"/>
                    <a:pt x="5381" y="5436"/>
                  </a:cubicBezTo>
                  <a:cubicBezTo>
                    <a:pt x="5444" y="5436"/>
                    <a:pt x="5508" y="5400"/>
                    <a:pt x="5572" y="5364"/>
                  </a:cubicBezTo>
                  <a:cubicBezTo>
                    <a:pt x="5667" y="5221"/>
                    <a:pt x="5667" y="5043"/>
                    <a:pt x="5572" y="4936"/>
                  </a:cubicBezTo>
                  <a:cubicBezTo>
                    <a:pt x="4393" y="3650"/>
                    <a:pt x="4393" y="3650"/>
                    <a:pt x="4393" y="3650"/>
                  </a:cubicBezTo>
                  <a:cubicBezTo>
                    <a:pt x="4170" y="3401"/>
                    <a:pt x="4042" y="3044"/>
                    <a:pt x="4042" y="2686"/>
                  </a:cubicBezTo>
                  <a:cubicBezTo>
                    <a:pt x="4042" y="2329"/>
                    <a:pt x="4170" y="1972"/>
                    <a:pt x="4393" y="1723"/>
                  </a:cubicBezTo>
                  <a:cubicBezTo>
                    <a:pt x="4871" y="1187"/>
                    <a:pt x="5635" y="1187"/>
                    <a:pt x="6113" y="1723"/>
                  </a:cubicBezTo>
                  <a:cubicBezTo>
                    <a:pt x="7738" y="3543"/>
                    <a:pt x="7738" y="3543"/>
                    <a:pt x="7738" y="3543"/>
                  </a:cubicBezTo>
                  <a:cubicBezTo>
                    <a:pt x="7834" y="3650"/>
                    <a:pt x="8025" y="3650"/>
                    <a:pt x="8120" y="3543"/>
                  </a:cubicBezTo>
                  <a:cubicBezTo>
                    <a:pt x="8120" y="3543"/>
                    <a:pt x="8120" y="3543"/>
                    <a:pt x="8120" y="3543"/>
                  </a:cubicBezTo>
                  <a:cubicBezTo>
                    <a:pt x="8152" y="3472"/>
                    <a:pt x="8184" y="3401"/>
                    <a:pt x="8184" y="3329"/>
                  </a:cubicBezTo>
                  <a:cubicBezTo>
                    <a:pt x="8184" y="3258"/>
                    <a:pt x="8152" y="3186"/>
                    <a:pt x="8120" y="3115"/>
                  </a:cubicBezTo>
                  <a:cubicBezTo>
                    <a:pt x="7388" y="2329"/>
                    <a:pt x="7388" y="2329"/>
                    <a:pt x="7388" y="2329"/>
                  </a:cubicBezTo>
                  <a:cubicBezTo>
                    <a:pt x="6942" y="1794"/>
                    <a:pt x="6942" y="937"/>
                    <a:pt x="7388" y="402"/>
                  </a:cubicBezTo>
                  <a:cubicBezTo>
                    <a:pt x="7865" y="-134"/>
                    <a:pt x="8630" y="-134"/>
                    <a:pt x="9108" y="402"/>
                  </a:cubicBezTo>
                  <a:cubicBezTo>
                    <a:pt x="14874" y="6828"/>
                    <a:pt x="14874" y="6828"/>
                    <a:pt x="14874" y="6828"/>
                  </a:cubicBezTo>
                  <a:cubicBezTo>
                    <a:pt x="15575" y="7613"/>
                    <a:pt x="16149" y="8470"/>
                    <a:pt x="16595" y="9434"/>
                  </a:cubicBezTo>
                  <a:cubicBezTo>
                    <a:pt x="17073" y="10434"/>
                    <a:pt x="17678" y="11362"/>
                    <a:pt x="18411" y="12183"/>
                  </a:cubicBezTo>
                  <a:cubicBezTo>
                    <a:pt x="21469" y="15575"/>
                    <a:pt x="21469" y="15575"/>
                    <a:pt x="21469" y="15575"/>
                  </a:cubicBezTo>
                  <a:cubicBezTo>
                    <a:pt x="16244" y="21466"/>
                    <a:pt x="16244" y="21466"/>
                    <a:pt x="16244" y="21466"/>
                  </a:cubicBezTo>
                  <a:lnTo>
                    <a:pt x="11784" y="1871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Shape 2365"/>
            <p:cNvSpPr/>
            <p:nvPr/>
          </p:nvSpPr>
          <p:spPr>
            <a:xfrm>
              <a:off x="3069130" y="2708790"/>
              <a:ext cx="1908970" cy="213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88" extrusionOk="0">
                  <a:moveTo>
                    <a:pt x="2749" y="11789"/>
                  </a:moveTo>
                  <a:cubicBezTo>
                    <a:pt x="3320" y="10832"/>
                    <a:pt x="2928" y="10289"/>
                    <a:pt x="1821" y="8343"/>
                  </a:cubicBezTo>
                  <a:cubicBezTo>
                    <a:pt x="678" y="6429"/>
                    <a:pt x="2285" y="5599"/>
                    <a:pt x="2285" y="5599"/>
                  </a:cubicBezTo>
                  <a:cubicBezTo>
                    <a:pt x="5462" y="7131"/>
                    <a:pt x="5462" y="7131"/>
                    <a:pt x="5462" y="7131"/>
                  </a:cubicBezTo>
                  <a:cubicBezTo>
                    <a:pt x="12996" y="335"/>
                    <a:pt x="12996" y="335"/>
                    <a:pt x="12996" y="335"/>
                  </a:cubicBezTo>
                  <a:cubicBezTo>
                    <a:pt x="13531" y="-112"/>
                    <a:pt x="14388" y="-112"/>
                    <a:pt x="14924" y="335"/>
                  </a:cubicBezTo>
                  <a:cubicBezTo>
                    <a:pt x="15459" y="813"/>
                    <a:pt x="15459" y="1579"/>
                    <a:pt x="14924" y="2058"/>
                  </a:cubicBezTo>
                  <a:cubicBezTo>
                    <a:pt x="13817" y="3047"/>
                    <a:pt x="13817" y="3047"/>
                    <a:pt x="13817" y="3047"/>
                  </a:cubicBezTo>
                  <a:cubicBezTo>
                    <a:pt x="13745" y="3110"/>
                    <a:pt x="13745" y="3174"/>
                    <a:pt x="13745" y="3238"/>
                  </a:cubicBezTo>
                  <a:cubicBezTo>
                    <a:pt x="13745" y="3302"/>
                    <a:pt x="13745" y="3398"/>
                    <a:pt x="13817" y="3430"/>
                  </a:cubicBezTo>
                  <a:cubicBezTo>
                    <a:pt x="13924" y="3525"/>
                    <a:pt x="14138" y="3525"/>
                    <a:pt x="14245" y="3430"/>
                  </a:cubicBezTo>
                  <a:cubicBezTo>
                    <a:pt x="15923" y="1930"/>
                    <a:pt x="15923" y="1930"/>
                    <a:pt x="15923" y="1930"/>
                  </a:cubicBezTo>
                  <a:cubicBezTo>
                    <a:pt x="16459" y="1451"/>
                    <a:pt x="17316" y="1451"/>
                    <a:pt x="17851" y="1898"/>
                  </a:cubicBezTo>
                  <a:cubicBezTo>
                    <a:pt x="17851" y="1898"/>
                    <a:pt x="17851" y="1898"/>
                    <a:pt x="17851" y="1898"/>
                  </a:cubicBezTo>
                  <a:cubicBezTo>
                    <a:pt x="18387" y="2377"/>
                    <a:pt x="18387" y="3142"/>
                    <a:pt x="17851" y="3621"/>
                  </a:cubicBezTo>
                  <a:cubicBezTo>
                    <a:pt x="16102" y="5184"/>
                    <a:pt x="16102" y="5184"/>
                    <a:pt x="16102" y="5184"/>
                  </a:cubicBezTo>
                  <a:cubicBezTo>
                    <a:pt x="16066" y="5248"/>
                    <a:pt x="16030" y="5312"/>
                    <a:pt x="16030" y="5376"/>
                  </a:cubicBezTo>
                  <a:cubicBezTo>
                    <a:pt x="16030" y="5440"/>
                    <a:pt x="16066" y="5503"/>
                    <a:pt x="16102" y="5567"/>
                  </a:cubicBezTo>
                  <a:cubicBezTo>
                    <a:pt x="16245" y="5663"/>
                    <a:pt x="16423" y="5663"/>
                    <a:pt x="16530" y="5567"/>
                  </a:cubicBezTo>
                  <a:cubicBezTo>
                    <a:pt x="17816" y="4387"/>
                    <a:pt x="17816" y="4387"/>
                    <a:pt x="17816" y="4387"/>
                  </a:cubicBezTo>
                  <a:cubicBezTo>
                    <a:pt x="18065" y="4163"/>
                    <a:pt x="18422" y="4036"/>
                    <a:pt x="18780" y="4036"/>
                  </a:cubicBezTo>
                  <a:cubicBezTo>
                    <a:pt x="19137" y="4036"/>
                    <a:pt x="19494" y="4163"/>
                    <a:pt x="19743" y="4387"/>
                  </a:cubicBezTo>
                  <a:cubicBezTo>
                    <a:pt x="20279" y="4865"/>
                    <a:pt x="20279" y="5631"/>
                    <a:pt x="19743" y="6110"/>
                  </a:cubicBezTo>
                  <a:cubicBezTo>
                    <a:pt x="17923" y="7737"/>
                    <a:pt x="17923" y="7737"/>
                    <a:pt x="17923" y="7737"/>
                  </a:cubicBezTo>
                  <a:cubicBezTo>
                    <a:pt x="17816" y="7832"/>
                    <a:pt x="17816" y="8024"/>
                    <a:pt x="17923" y="8120"/>
                  </a:cubicBezTo>
                  <a:cubicBezTo>
                    <a:pt x="17923" y="8120"/>
                    <a:pt x="17923" y="8120"/>
                    <a:pt x="17923" y="8120"/>
                  </a:cubicBezTo>
                  <a:cubicBezTo>
                    <a:pt x="17994" y="8152"/>
                    <a:pt x="18065" y="8183"/>
                    <a:pt x="18137" y="8183"/>
                  </a:cubicBezTo>
                  <a:cubicBezTo>
                    <a:pt x="18208" y="8183"/>
                    <a:pt x="18315" y="8152"/>
                    <a:pt x="18351" y="8120"/>
                  </a:cubicBezTo>
                  <a:cubicBezTo>
                    <a:pt x="19137" y="7418"/>
                    <a:pt x="19137" y="7418"/>
                    <a:pt x="19137" y="7418"/>
                  </a:cubicBezTo>
                  <a:cubicBezTo>
                    <a:pt x="19672" y="6939"/>
                    <a:pt x="20529" y="6939"/>
                    <a:pt x="21064" y="7386"/>
                  </a:cubicBezTo>
                  <a:cubicBezTo>
                    <a:pt x="21600" y="7864"/>
                    <a:pt x="21600" y="8630"/>
                    <a:pt x="21064" y="9109"/>
                  </a:cubicBezTo>
                  <a:cubicBezTo>
                    <a:pt x="14638" y="14884"/>
                    <a:pt x="14638" y="14884"/>
                    <a:pt x="14638" y="14884"/>
                  </a:cubicBezTo>
                  <a:cubicBezTo>
                    <a:pt x="13888" y="15585"/>
                    <a:pt x="12996" y="16160"/>
                    <a:pt x="12032" y="16606"/>
                  </a:cubicBezTo>
                  <a:cubicBezTo>
                    <a:pt x="11032" y="17085"/>
                    <a:pt x="10104" y="17691"/>
                    <a:pt x="9318" y="18425"/>
                  </a:cubicBezTo>
                  <a:cubicBezTo>
                    <a:pt x="5891" y="21488"/>
                    <a:pt x="5891" y="21488"/>
                    <a:pt x="5891" y="21488"/>
                  </a:cubicBezTo>
                  <a:cubicBezTo>
                    <a:pt x="0" y="16256"/>
                    <a:pt x="0" y="16256"/>
                    <a:pt x="0" y="16256"/>
                  </a:cubicBezTo>
                  <a:lnTo>
                    <a:pt x="2749" y="117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3" name="Group 6"/>
          <p:cNvGrpSpPr/>
          <p:nvPr/>
        </p:nvGrpSpPr>
        <p:grpSpPr>
          <a:xfrm>
            <a:off x="3756157" y="2653856"/>
            <a:ext cx="2004619" cy="1924123"/>
            <a:chOff x="4373579" y="2057400"/>
            <a:chExt cx="3303788" cy="3171124"/>
          </a:xfrm>
          <a:effectLst/>
        </p:grpSpPr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4578034" y="3065962"/>
              <a:ext cx="830652" cy="601976"/>
            </a:xfrm>
            <a:custGeom>
              <a:avLst/>
              <a:gdLst>
                <a:gd name="T0" fmla="*/ 0 w 971"/>
                <a:gd name="T1" fmla="*/ 74 h 741"/>
                <a:gd name="T2" fmla="*/ 653 w 971"/>
                <a:gd name="T3" fmla="*/ 0 h 741"/>
                <a:gd name="T4" fmla="*/ 971 w 971"/>
                <a:gd name="T5" fmla="*/ 384 h 741"/>
                <a:gd name="T6" fmla="*/ 403 w 971"/>
                <a:gd name="T7" fmla="*/ 741 h 741"/>
                <a:gd name="T8" fmla="*/ 133 w 971"/>
                <a:gd name="T9" fmla="*/ 566 h 741"/>
                <a:gd name="T10" fmla="*/ 0 w 971"/>
                <a:gd name="T11" fmla="*/ 74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741">
                  <a:moveTo>
                    <a:pt x="0" y="74"/>
                  </a:moveTo>
                  <a:lnTo>
                    <a:pt x="653" y="0"/>
                  </a:lnTo>
                  <a:lnTo>
                    <a:pt x="971" y="384"/>
                  </a:lnTo>
                  <a:lnTo>
                    <a:pt x="403" y="741"/>
                  </a:lnTo>
                  <a:lnTo>
                    <a:pt x="133" y="5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D47A1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49"/>
            <p:cNvSpPr>
              <a:spLocks/>
            </p:cNvSpPr>
            <p:nvPr/>
          </p:nvSpPr>
          <p:spPr bwMode="auto">
            <a:xfrm>
              <a:off x="4798744" y="3110642"/>
              <a:ext cx="508144" cy="319266"/>
            </a:xfrm>
            <a:custGeom>
              <a:avLst/>
              <a:gdLst>
                <a:gd name="T0" fmla="*/ 36 w 594"/>
                <a:gd name="T1" fmla="*/ 393 h 393"/>
                <a:gd name="T2" fmla="*/ 594 w 594"/>
                <a:gd name="T3" fmla="*/ 331 h 393"/>
                <a:gd name="T4" fmla="*/ 407 w 594"/>
                <a:gd name="T5" fmla="*/ 80 h 393"/>
                <a:gd name="T6" fmla="*/ 152 w 594"/>
                <a:gd name="T7" fmla="*/ 0 h 393"/>
                <a:gd name="T8" fmla="*/ 0 w 594"/>
                <a:gd name="T9" fmla="*/ 42 h 393"/>
                <a:gd name="T10" fmla="*/ 0 w 594"/>
                <a:gd name="T11" fmla="*/ 246 h 393"/>
                <a:gd name="T12" fmla="*/ 36 w 594"/>
                <a:gd name="T1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393">
                  <a:moveTo>
                    <a:pt x="36" y="393"/>
                  </a:moveTo>
                  <a:lnTo>
                    <a:pt x="594" y="331"/>
                  </a:lnTo>
                  <a:lnTo>
                    <a:pt x="407" y="80"/>
                  </a:lnTo>
                  <a:lnTo>
                    <a:pt x="152" y="0"/>
                  </a:lnTo>
                  <a:lnTo>
                    <a:pt x="0" y="42"/>
                  </a:lnTo>
                  <a:lnTo>
                    <a:pt x="0" y="246"/>
                  </a:lnTo>
                  <a:lnTo>
                    <a:pt x="36" y="393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50"/>
            <p:cNvSpPr>
              <a:spLocks/>
            </p:cNvSpPr>
            <p:nvPr/>
          </p:nvSpPr>
          <p:spPr bwMode="auto">
            <a:xfrm>
              <a:off x="4635350" y="3739427"/>
              <a:ext cx="455105" cy="674278"/>
            </a:xfrm>
            <a:custGeom>
              <a:avLst/>
              <a:gdLst>
                <a:gd name="T0" fmla="*/ 55 w 225"/>
                <a:gd name="T1" fmla="*/ 351 h 351"/>
                <a:gd name="T2" fmla="*/ 210 w 225"/>
                <a:gd name="T3" fmla="*/ 304 h 351"/>
                <a:gd name="T4" fmla="*/ 225 w 225"/>
                <a:gd name="T5" fmla="*/ 70 h 351"/>
                <a:gd name="T6" fmla="*/ 163 w 225"/>
                <a:gd name="T7" fmla="*/ 0 h 351"/>
                <a:gd name="T8" fmla="*/ 36 w 225"/>
                <a:gd name="T9" fmla="*/ 84 h 351"/>
                <a:gd name="T10" fmla="*/ 0 w 225"/>
                <a:gd name="T11" fmla="*/ 200 h 351"/>
                <a:gd name="T12" fmla="*/ 55 w 225"/>
                <a:gd name="T1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51">
                  <a:moveTo>
                    <a:pt x="55" y="351"/>
                  </a:moveTo>
                  <a:cubicBezTo>
                    <a:pt x="210" y="304"/>
                    <a:pt x="210" y="304"/>
                    <a:pt x="210" y="304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8" y="82"/>
                    <a:pt x="36" y="84"/>
                  </a:cubicBezTo>
                  <a:cubicBezTo>
                    <a:pt x="35" y="85"/>
                    <a:pt x="0" y="200"/>
                    <a:pt x="0" y="200"/>
                  </a:cubicBezTo>
                  <a:lnTo>
                    <a:pt x="55" y="351"/>
                  </a:lnTo>
                  <a:close/>
                </a:path>
              </a:pathLst>
            </a:custGeom>
            <a:solidFill>
              <a:srgbClr val="0D47A1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51"/>
            <p:cNvSpPr>
              <a:spLocks/>
            </p:cNvSpPr>
            <p:nvPr/>
          </p:nvSpPr>
          <p:spPr bwMode="auto">
            <a:xfrm>
              <a:off x="4891988" y="3985579"/>
              <a:ext cx="662126" cy="458996"/>
            </a:xfrm>
            <a:custGeom>
              <a:avLst/>
              <a:gdLst>
                <a:gd name="T0" fmla="*/ 6 w 327"/>
                <a:gd name="T1" fmla="*/ 23 h 239"/>
                <a:gd name="T2" fmla="*/ 327 w 327"/>
                <a:gd name="T3" fmla="*/ 0 h 239"/>
                <a:gd name="T4" fmla="*/ 249 w 327"/>
                <a:gd name="T5" fmla="*/ 160 h 239"/>
                <a:gd name="T6" fmla="*/ 108 w 327"/>
                <a:gd name="T7" fmla="*/ 239 h 239"/>
                <a:gd name="T8" fmla="*/ 1 w 327"/>
                <a:gd name="T9" fmla="*/ 152 h 239"/>
                <a:gd name="T10" fmla="*/ 6 w 327"/>
                <a:gd name="T11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9">
                  <a:moveTo>
                    <a:pt x="6" y="23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49" y="160"/>
                    <a:pt x="113" y="239"/>
                    <a:pt x="108" y="239"/>
                  </a:cubicBezTo>
                  <a:cubicBezTo>
                    <a:pt x="103" y="238"/>
                    <a:pt x="3" y="152"/>
                    <a:pt x="1" y="152"/>
                  </a:cubicBezTo>
                  <a:cubicBezTo>
                    <a:pt x="0" y="151"/>
                    <a:pt x="6" y="23"/>
                    <a:pt x="6" y="23"/>
                  </a:cubicBez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5005765" y="3264182"/>
              <a:ext cx="505577" cy="840004"/>
            </a:xfrm>
            <a:custGeom>
              <a:avLst/>
              <a:gdLst>
                <a:gd name="T0" fmla="*/ 94 w 591"/>
                <a:gd name="T1" fmla="*/ 1034 h 1034"/>
                <a:gd name="T2" fmla="*/ 579 w 591"/>
                <a:gd name="T3" fmla="*/ 968 h 1034"/>
                <a:gd name="T4" fmla="*/ 591 w 591"/>
                <a:gd name="T5" fmla="*/ 497 h 1034"/>
                <a:gd name="T6" fmla="*/ 402 w 591"/>
                <a:gd name="T7" fmla="*/ 24 h 1034"/>
                <a:gd name="T8" fmla="*/ 321 w 591"/>
                <a:gd name="T9" fmla="*/ 0 h 1034"/>
                <a:gd name="T10" fmla="*/ 0 w 591"/>
                <a:gd name="T11" fmla="*/ 19 h 1034"/>
                <a:gd name="T12" fmla="*/ 94 w 591"/>
                <a:gd name="T13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1034">
                  <a:moveTo>
                    <a:pt x="94" y="1034"/>
                  </a:moveTo>
                  <a:lnTo>
                    <a:pt x="579" y="968"/>
                  </a:lnTo>
                  <a:lnTo>
                    <a:pt x="591" y="497"/>
                  </a:lnTo>
                  <a:lnTo>
                    <a:pt x="402" y="24"/>
                  </a:lnTo>
                  <a:lnTo>
                    <a:pt x="321" y="0"/>
                  </a:lnTo>
                  <a:lnTo>
                    <a:pt x="0" y="19"/>
                  </a:lnTo>
                  <a:lnTo>
                    <a:pt x="94" y="1034"/>
                  </a:lnTo>
                  <a:close/>
                </a:path>
              </a:pathLst>
            </a:custGeom>
            <a:solidFill>
              <a:srgbClr val="0D47A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53"/>
            <p:cNvSpPr>
              <a:spLocks/>
            </p:cNvSpPr>
            <p:nvPr/>
          </p:nvSpPr>
          <p:spPr bwMode="auto">
            <a:xfrm>
              <a:off x="5713940" y="2071211"/>
              <a:ext cx="597111" cy="572730"/>
            </a:xfrm>
            <a:custGeom>
              <a:avLst/>
              <a:gdLst>
                <a:gd name="T0" fmla="*/ 168 w 698"/>
                <a:gd name="T1" fmla="*/ 0 h 705"/>
                <a:gd name="T2" fmla="*/ 0 w 698"/>
                <a:gd name="T3" fmla="*/ 485 h 705"/>
                <a:gd name="T4" fmla="*/ 457 w 698"/>
                <a:gd name="T5" fmla="*/ 705 h 705"/>
                <a:gd name="T6" fmla="*/ 698 w 698"/>
                <a:gd name="T7" fmla="*/ 606 h 705"/>
                <a:gd name="T8" fmla="*/ 660 w 698"/>
                <a:gd name="T9" fmla="*/ 352 h 705"/>
                <a:gd name="T10" fmla="*/ 168 w 698"/>
                <a:gd name="T1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705">
                  <a:moveTo>
                    <a:pt x="168" y="0"/>
                  </a:moveTo>
                  <a:lnTo>
                    <a:pt x="0" y="485"/>
                  </a:lnTo>
                  <a:lnTo>
                    <a:pt x="457" y="705"/>
                  </a:lnTo>
                  <a:lnTo>
                    <a:pt x="698" y="606"/>
                  </a:lnTo>
                  <a:lnTo>
                    <a:pt x="660" y="3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2A5F5">
                <a:lumMod val="75000"/>
              </a:srgbClr>
            </a:solidFill>
            <a:ln>
              <a:solidFill>
                <a:srgbClr val="42A5F5">
                  <a:lumMod val="75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54"/>
            <p:cNvSpPr>
              <a:spLocks/>
            </p:cNvSpPr>
            <p:nvPr/>
          </p:nvSpPr>
          <p:spPr bwMode="auto">
            <a:xfrm>
              <a:off x="5576356" y="2476172"/>
              <a:ext cx="443129" cy="561357"/>
            </a:xfrm>
            <a:custGeom>
              <a:avLst/>
              <a:gdLst>
                <a:gd name="T0" fmla="*/ 518 w 518"/>
                <a:gd name="T1" fmla="*/ 71 h 691"/>
                <a:gd name="T2" fmla="*/ 303 w 518"/>
                <a:gd name="T3" fmla="*/ 691 h 691"/>
                <a:gd name="T4" fmla="*/ 45 w 518"/>
                <a:gd name="T5" fmla="*/ 407 h 691"/>
                <a:gd name="T6" fmla="*/ 0 w 518"/>
                <a:gd name="T7" fmla="*/ 94 h 691"/>
                <a:gd name="T8" fmla="*/ 166 w 518"/>
                <a:gd name="T9" fmla="*/ 0 h 691"/>
                <a:gd name="T10" fmla="*/ 518 w 518"/>
                <a:gd name="T11" fmla="*/ 7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691">
                  <a:moveTo>
                    <a:pt x="518" y="71"/>
                  </a:moveTo>
                  <a:lnTo>
                    <a:pt x="303" y="691"/>
                  </a:lnTo>
                  <a:lnTo>
                    <a:pt x="45" y="407"/>
                  </a:lnTo>
                  <a:lnTo>
                    <a:pt x="0" y="94"/>
                  </a:lnTo>
                  <a:lnTo>
                    <a:pt x="166" y="0"/>
                  </a:lnTo>
                  <a:lnTo>
                    <a:pt x="518" y="71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55"/>
            <p:cNvSpPr>
              <a:spLocks/>
            </p:cNvSpPr>
            <p:nvPr/>
          </p:nvSpPr>
          <p:spPr bwMode="auto">
            <a:xfrm>
              <a:off x="6371788" y="2494462"/>
              <a:ext cx="755371" cy="476869"/>
            </a:xfrm>
            <a:custGeom>
              <a:avLst/>
              <a:gdLst>
                <a:gd name="T0" fmla="*/ 883 w 883"/>
                <a:gd name="T1" fmla="*/ 78 h 587"/>
                <a:gd name="T2" fmla="*/ 665 w 883"/>
                <a:gd name="T3" fmla="*/ 587 h 587"/>
                <a:gd name="T4" fmla="*/ 137 w 883"/>
                <a:gd name="T5" fmla="*/ 411 h 587"/>
                <a:gd name="T6" fmla="*/ 0 w 883"/>
                <a:gd name="T7" fmla="*/ 142 h 587"/>
                <a:gd name="T8" fmla="*/ 279 w 883"/>
                <a:gd name="T9" fmla="*/ 0 h 587"/>
                <a:gd name="T10" fmla="*/ 883 w 883"/>
                <a:gd name="T11" fmla="*/ 7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87">
                  <a:moveTo>
                    <a:pt x="883" y="78"/>
                  </a:moveTo>
                  <a:lnTo>
                    <a:pt x="665" y="587"/>
                  </a:lnTo>
                  <a:lnTo>
                    <a:pt x="137" y="411"/>
                  </a:lnTo>
                  <a:lnTo>
                    <a:pt x="0" y="142"/>
                  </a:lnTo>
                  <a:lnTo>
                    <a:pt x="279" y="0"/>
                  </a:lnTo>
                  <a:lnTo>
                    <a:pt x="883" y="78"/>
                  </a:lnTo>
                  <a:close/>
                </a:path>
              </a:pathLst>
            </a:custGeom>
            <a:solidFill>
              <a:srgbClr val="42A5F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6440371" y="2764567"/>
              <a:ext cx="451683" cy="485805"/>
            </a:xfrm>
            <a:custGeom>
              <a:avLst/>
              <a:gdLst>
                <a:gd name="T0" fmla="*/ 83 w 223"/>
                <a:gd name="T1" fmla="*/ 0 h 253"/>
                <a:gd name="T2" fmla="*/ 0 w 223"/>
                <a:gd name="T3" fmla="*/ 241 h 253"/>
                <a:gd name="T4" fmla="*/ 118 w 223"/>
                <a:gd name="T5" fmla="*/ 253 h 253"/>
                <a:gd name="T6" fmla="*/ 223 w 223"/>
                <a:gd name="T7" fmla="*/ 193 h 253"/>
                <a:gd name="T8" fmla="*/ 203 w 223"/>
                <a:gd name="T9" fmla="*/ 75 h 253"/>
                <a:gd name="T10" fmla="*/ 83 w 223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53">
                  <a:moveTo>
                    <a:pt x="83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223" y="198"/>
                    <a:pt x="223" y="193"/>
                  </a:cubicBezTo>
                  <a:cubicBezTo>
                    <a:pt x="223" y="188"/>
                    <a:pt x="203" y="75"/>
                    <a:pt x="203" y="7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57"/>
            <p:cNvSpPr>
              <a:spLocks/>
            </p:cNvSpPr>
            <p:nvPr/>
          </p:nvSpPr>
          <p:spPr bwMode="auto">
            <a:xfrm>
              <a:off x="5772966" y="2515584"/>
              <a:ext cx="912776" cy="630409"/>
            </a:xfrm>
            <a:custGeom>
              <a:avLst/>
              <a:gdLst>
                <a:gd name="T0" fmla="*/ 451 w 451"/>
                <a:gd name="T1" fmla="*/ 138 h 328"/>
                <a:gd name="T2" fmla="*/ 400 w 451"/>
                <a:gd name="T3" fmla="*/ 327 h 328"/>
                <a:gd name="T4" fmla="*/ 22 w 451"/>
                <a:gd name="T5" fmla="*/ 247 h 328"/>
                <a:gd name="T6" fmla="*/ 0 w 451"/>
                <a:gd name="T7" fmla="*/ 169 h 328"/>
                <a:gd name="T8" fmla="*/ 42 w 451"/>
                <a:gd name="T9" fmla="*/ 0 h 328"/>
                <a:gd name="T10" fmla="*/ 451 w 451"/>
                <a:gd name="T11" fmla="*/ 1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328">
                  <a:moveTo>
                    <a:pt x="451" y="138"/>
                  </a:moveTo>
                  <a:cubicBezTo>
                    <a:pt x="451" y="138"/>
                    <a:pt x="395" y="328"/>
                    <a:pt x="400" y="327"/>
                  </a:cubicBezTo>
                  <a:cubicBezTo>
                    <a:pt x="405" y="326"/>
                    <a:pt x="22" y="247"/>
                    <a:pt x="22" y="24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51" y="138"/>
                  </a:lnTo>
                  <a:close/>
                </a:path>
              </a:pathLst>
            </a:custGeom>
            <a:solidFill>
              <a:srgbClr val="42A5F5">
                <a:lumMod val="75000"/>
              </a:srgbClr>
            </a:solidFill>
            <a:ln>
              <a:solidFill>
                <a:srgbClr val="42A5F5">
                  <a:lumMod val="75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5903811" y="4516877"/>
              <a:ext cx="815254" cy="711647"/>
            </a:xfrm>
            <a:custGeom>
              <a:avLst/>
              <a:gdLst>
                <a:gd name="T0" fmla="*/ 473 w 953"/>
                <a:gd name="T1" fmla="*/ 876 h 876"/>
                <a:gd name="T2" fmla="*/ 0 w 953"/>
                <a:gd name="T3" fmla="*/ 261 h 876"/>
                <a:gd name="T4" fmla="*/ 236 w 953"/>
                <a:gd name="T5" fmla="*/ 0 h 876"/>
                <a:gd name="T6" fmla="*/ 953 w 953"/>
                <a:gd name="T7" fmla="*/ 0 h 876"/>
                <a:gd name="T8" fmla="*/ 773 w 953"/>
                <a:gd name="T9" fmla="*/ 348 h 876"/>
                <a:gd name="T10" fmla="*/ 473 w 953"/>
                <a:gd name="T11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876">
                  <a:moveTo>
                    <a:pt x="473" y="876"/>
                  </a:moveTo>
                  <a:lnTo>
                    <a:pt x="0" y="261"/>
                  </a:lnTo>
                  <a:lnTo>
                    <a:pt x="236" y="0"/>
                  </a:lnTo>
                  <a:lnTo>
                    <a:pt x="953" y="0"/>
                  </a:lnTo>
                  <a:lnTo>
                    <a:pt x="773" y="348"/>
                  </a:lnTo>
                  <a:lnTo>
                    <a:pt x="473" y="876"/>
                  </a:lnTo>
                  <a:close/>
                </a:path>
              </a:pathLst>
            </a:custGeom>
            <a:solidFill>
              <a:srgbClr val="1565C0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5625118" y="3975830"/>
              <a:ext cx="692067" cy="749830"/>
            </a:xfrm>
            <a:custGeom>
              <a:avLst/>
              <a:gdLst>
                <a:gd name="T0" fmla="*/ 342 w 342"/>
                <a:gd name="T1" fmla="*/ 309 h 390"/>
                <a:gd name="T2" fmla="*/ 112 w 342"/>
                <a:gd name="T3" fmla="*/ 0 h 390"/>
                <a:gd name="T4" fmla="*/ 2 w 342"/>
                <a:gd name="T5" fmla="*/ 198 h 390"/>
                <a:gd name="T6" fmla="*/ 102 w 342"/>
                <a:gd name="T7" fmla="*/ 340 h 390"/>
                <a:gd name="T8" fmla="*/ 252 w 342"/>
                <a:gd name="T9" fmla="*/ 390 h 390"/>
                <a:gd name="T10" fmla="*/ 342 w 342"/>
                <a:gd name="T11" fmla="*/ 30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90">
                  <a:moveTo>
                    <a:pt x="342" y="309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0" y="185"/>
                    <a:pt x="2" y="198"/>
                  </a:cubicBezTo>
                  <a:cubicBezTo>
                    <a:pt x="4" y="211"/>
                    <a:pt x="102" y="340"/>
                    <a:pt x="102" y="340"/>
                  </a:cubicBezTo>
                  <a:cubicBezTo>
                    <a:pt x="252" y="390"/>
                    <a:pt x="252" y="390"/>
                    <a:pt x="252" y="390"/>
                  </a:cubicBezTo>
                  <a:lnTo>
                    <a:pt x="342" y="309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60"/>
            <p:cNvSpPr>
              <a:spLocks/>
            </p:cNvSpPr>
            <p:nvPr/>
          </p:nvSpPr>
          <p:spPr bwMode="auto">
            <a:xfrm>
              <a:off x="6429919" y="3900278"/>
              <a:ext cx="979502" cy="588165"/>
            </a:xfrm>
            <a:custGeom>
              <a:avLst/>
              <a:gdLst>
                <a:gd name="T0" fmla="*/ 1145 w 1145"/>
                <a:gd name="T1" fmla="*/ 648 h 724"/>
                <a:gd name="T2" fmla="*/ 722 w 1145"/>
                <a:gd name="T3" fmla="*/ 0 h 724"/>
                <a:gd name="T4" fmla="*/ 0 w 1145"/>
                <a:gd name="T5" fmla="*/ 35 h 724"/>
                <a:gd name="T6" fmla="*/ 532 w 1145"/>
                <a:gd name="T7" fmla="*/ 724 h 724"/>
                <a:gd name="T8" fmla="*/ 1145 w 1145"/>
                <a:gd name="T9" fmla="*/ 648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724">
                  <a:moveTo>
                    <a:pt x="1145" y="648"/>
                  </a:moveTo>
                  <a:lnTo>
                    <a:pt x="722" y="0"/>
                  </a:lnTo>
                  <a:lnTo>
                    <a:pt x="0" y="35"/>
                  </a:lnTo>
                  <a:lnTo>
                    <a:pt x="532" y="724"/>
                  </a:lnTo>
                  <a:lnTo>
                    <a:pt x="1145" y="648"/>
                  </a:lnTo>
                  <a:close/>
                </a:path>
              </a:pathLst>
            </a:custGeom>
            <a:solidFill>
              <a:srgbClr val="1565C0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61"/>
            <p:cNvSpPr>
              <a:spLocks/>
            </p:cNvSpPr>
            <p:nvPr/>
          </p:nvSpPr>
          <p:spPr bwMode="auto">
            <a:xfrm>
              <a:off x="6472878" y="3667937"/>
              <a:ext cx="737406" cy="534548"/>
            </a:xfrm>
            <a:custGeom>
              <a:avLst/>
              <a:gdLst>
                <a:gd name="T0" fmla="*/ 177 w 364"/>
                <a:gd name="T1" fmla="*/ 278 h 278"/>
                <a:gd name="T2" fmla="*/ 0 w 364"/>
                <a:gd name="T3" fmla="*/ 22 h 278"/>
                <a:gd name="T4" fmla="*/ 163 w 364"/>
                <a:gd name="T5" fmla="*/ 0 h 278"/>
                <a:gd name="T6" fmla="*/ 344 w 364"/>
                <a:gd name="T7" fmla="*/ 71 h 278"/>
                <a:gd name="T8" fmla="*/ 357 w 364"/>
                <a:gd name="T9" fmla="*/ 198 h 278"/>
                <a:gd name="T10" fmla="*/ 177 w 364"/>
                <a:gd name="T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78">
                  <a:moveTo>
                    <a:pt x="177" y="27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42" y="60"/>
                    <a:pt x="344" y="71"/>
                  </a:cubicBezTo>
                  <a:cubicBezTo>
                    <a:pt x="345" y="82"/>
                    <a:pt x="364" y="190"/>
                    <a:pt x="357" y="198"/>
                  </a:cubicBezTo>
                  <a:cubicBezTo>
                    <a:pt x="349" y="205"/>
                    <a:pt x="177" y="278"/>
                    <a:pt x="177" y="278"/>
                  </a:cubicBez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62"/>
            <p:cNvSpPr>
              <a:spLocks/>
            </p:cNvSpPr>
            <p:nvPr/>
          </p:nvSpPr>
          <p:spPr bwMode="auto">
            <a:xfrm>
              <a:off x="5945728" y="3817415"/>
              <a:ext cx="971802" cy="866813"/>
            </a:xfrm>
            <a:custGeom>
              <a:avLst/>
              <a:gdLst>
                <a:gd name="T0" fmla="*/ 480 w 480"/>
                <a:gd name="T1" fmla="*/ 205 h 451"/>
                <a:gd name="T2" fmla="*/ 334 w 480"/>
                <a:gd name="T3" fmla="*/ 0 h 451"/>
                <a:gd name="T4" fmla="*/ 143 w 480"/>
                <a:gd name="T5" fmla="*/ 47 h 451"/>
                <a:gd name="T6" fmla="*/ 0 w 480"/>
                <a:gd name="T7" fmla="*/ 235 h 451"/>
                <a:gd name="T8" fmla="*/ 122 w 480"/>
                <a:gd name="T9" fmla="*/ 451 h 451"/>
                <a:gd name="T10" fmla="*/ 480 w 480"/>
                <a:gd name="T11" fmla="*/ 20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51">
                  <a:moveTo>
                    <a:pt x="480" y="20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0" y="226"/>
                    <a:pt x="0" y="235"/>
                  </a:cubicBezTo>
                  <a:cubicBezTo>
                    <a:pt x="0" y="245"/>
                    <a:pt x="122" y="451"/>
                    <a:pt x="122" y="451"/>
                  </a:cubicBezTo>
                  <a:lnTo>
                    <a:pt x="480" y="205"/>
                  </a:lnTo>
                  <a:close/>
                </a:path>
              </a:pathLst>
            </a:custGeom>
            <a:solidFill>
              <a:srgbClr val="1565C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63"/>
            <p:cNvSpPr>
              <a:spLocks/>
            </p:cNvSpPr>
            <p:nvPr/>
          </p:nvSpPr>
          <p:spPr bwMode="auto">
            <a:xfrm>
              <a:off x="4590011" y="2241392"/>
              <a:ext cx="1214753" cy="2895333"/>
            </a:xfrm>
            <a:custGeom>
              <a:avLst/>
              <a:gdLst>
                <a:gd name="T0" fmla="*/ 121 w 600"/>
                <a:gd name="T1" fmla="*/ 0 h 1506"/>
                <a:gd name="T2" fmla="*/ 0 w 600"/>
                <a:gd name="T3" fmla="*/ 438 h 1506"/>
                <a:gd name="T4" fmla="*/ 118 w 600"/>
                <a:gd name="T5" fmla="*/ 618 h 1506"/>
                <a:gd name="T6" fmla="*/ 119 w 600"/>
                <a:gd name="T7" fmla="*/ 615 h 1506"/>
                <a:gd name="T8" fmla="*/ 120 w 600"/>
                <a:gd name="T9" fmla="*/ 612 h 1506"/>
                <a:gd name="T10" fmla="*/ 121 w 600"/>
                <a:gd name="T11" fmla="*/ 610 h 1506"/>
                <a:gd name="T12" fmla="*/ 121 w 600"/>
                <a:gd name="T13" fmla="*/ 607 h 1506"/>
                <a:gd name="T14" fmla="*/ 151 w 600"/>
                <a:gd name="T15" fmla="*/ 544 h 1506"/>
                <a:gd name="T16" fmla="*/ 190 w 600"/>
                <a:gd name="T17" fmla="*/ 514 h 1506"/>
                <a:gd name="T18" fmla="*/ 235 w 600"/>
                <a:gd name="T19" fmla="*/ 519 h 1506"/>
                <a:gd name="T20" fmla="*/ 280 w 600"/>
                <a:gd name="T21" fmla="*/ 561 h 1506"/>
                <a:gd name="T22" fmla="*/ 316 w 600"/>
                <a:gd name="T23" fmla="*/ 636 h 1506"/>
                <a:gd name="T24" fmla="*/ 336 w 600"/>
                <a:gd name="T25" fmla="*/ 728 h 1506"/>
                <a:gd name="T26" fmla="*/ 339 w 600"/>
                <a:gd name="T27" fmla="*/ 824 h 1506"/>
                <a:gd name="T28" fmla="*/ 322 w 600"/>
                <a:gd name="T29" fmla="*/ 912 h 1506"/>
                <a:gd name="T30" fmla="*/ 290 w 600"/>
                <a:gd name="T31" fmla="*/ 973 h 1506"/>
                <a:gd name="T32" fmla="*/ 249 w 600"/>
                <a:gd name="T33" fmla="*/ 998 h 1506"/>
                <a:gd name="T34" fmla="*/ 204 w 600"/>
                <a:gd name="T35" fmla="*/ 987 h 1506"/>
                <a:gd name="T36" fmla="*/ 162 w 600"/>
                <a:gd name="T37" fmla="*/ 942 h 1506"/>
                <a:gd name="T38" fmla="*/ 160 w 600"/>
                <a:gd name="T39" fmla="*/ 939 h 1506"/>
                <a:gd name="T40" fmla="*/ 158 w 600"/>
                <a:gd name="T41" fmla="*/ 936 h 1506"/>
                <a:gd name="T42" fmla="*/ 157 w 600"/>
                <a:gd name="T43" fmla="*/ 933 h 1506"/>
                <a:gd name="T44" fmla="*/ 155 w 600"/>
                <a:gd name="T45" fmla="*/ 930 h 1506"/>
                <a:gd name="T46" fmla="*/ 88 w 600"/>
                <a:gd name="T47" fmla="*/ 1148 h 1506"/>
                <a:gd name="T48" fmla="*/ 303 w 600"/>
                <a:gd name="T49" fmla="*/ 1506 h 1506"/>
                <a:gd name="T50" fmla="*/ 600 w 600"/>
                <a:gd name="T51" fmla="*/ 655 h 1506"/>
                <a:gd name="T52" fmla="*/ 121 w 600"/>
                <a:gd name="T53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0" h="1506">
                  <a:moveTo>
                    <a:pt x="121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119" y="617"/>
                    <a:pt x="119" y="616"/>
                    <a:pt x="119" y="615"/>
                  </a:cubicBezTo>
                  <a:cubicBezTo>
                    <a:pt x="119" y="614"/>
                    <a:pt x="120" y="613"/>
                    <a:pt x="120" y="612"/>
                  </a:cubicBezTo>
                  <a:cubicBezTo>
                    <a:pt x="120" y="612"/>
                    <a:pt x="120" y="611"/>
                    <a:pt x="121" y="610"/>
                  </a:cubicBezTo>
                  <a:cubicBezTo>
                    <a:pt x="121" y="609"/>
                    <a:pt x="121" y="608"/>
                    <a:pt x="121" y="607"/>
                  </a:cubicBezTo>
                  <a:cubicBezTo>
                    <a:pt x="129" y="581"/>
                    <a:pt x="139" y="560"/>
                    <a:pt x="151" y="544"/>
                  </a:cubicBezTo>
                  <a:cubicBezTo>
                    <a:pt x="163" y="529"/>
                    <a:pt x="176" y="518"/>
                    <a:pt x="190" y="514"/>
                  </a:cubicBezTo>
                  <a:cubicBezTo>
                    <a:pt x="205" y="510"/>
                    <a:pt x="220" y="511"/>
                    <a:pt x="235" y="519"/>
                  </a:cubicBezTo>
                  <a:cubicBezTo>
                    <a:pt x="250" y="527"/>
                    <a:pt x="266" y="541"/>
                    <a:pt x="280" y="561"/>
                  </a:cubicBezTo>
                  <a:cubicBezTo>
                    <a:pt x="294" y="582"/>
                    <a:pt x="306" y="608"/>
                    <a:pt x="316" y="636"/>
                  </a:cubicBezTo>
                  <a:cubicBezTo>
                    <a:pt x="325" y="665"/>
                    <a:pt x="332" y="696"/>
                    <a:pt x="336" y="728"/>
                  </a:cubicBezTo>
                  <a:cubicBezTo>
                    <a:pt x="340" y="760"/>
                    <a:pt x="341" y="793"/>
                    <a:pt x="339" y="824"/>
                  </a:cubicBezTo>
                  <a:cubicBezTo>
                    <a:pt x="336" y="855"/>
                    <a:pt x="331" y="885"/>
                    <a:pt x="322" y="912"/>
                  </a:cubicBezTo>
                  <a:cubicBezTo>
                    <a:pt x="314" y="938"/>
                    <a:pt x="303" y="958"/>
                    <a:pt x="290" y="973"/>
                  </a:cubicBezTo>
                  <a:cubicBezTo>
                    <a:pt x="277" y="987"/>
                    <a:pt x="263" y="996"/>
                    <a:pt x="249" y="998"/>
                  </a:cubicBezTo>
                  <a:cubicBezTo>
                    <a:pt x="234" y="1000"/>
                    <a:pt x="219" y="997"/>
                    <a:pt x="204" y="987"/>
                  </a:cubicBezTo>
                  <a:cubicBezTo>
                    <a:pt x="189" y="978"/>
                    <a:pt x="175" y="963"/>
                    <a:pt x="162" y="942"/>
                  </a:cubicBezTo>
                  <a:cubicBezTo>
                    <a:pt x="161" y="941"/>
                    <a:pt x="160" y="940"/>
                    <a:pt x="160" y="939"/>
                  </a:cubicBezTo>
                  <a:cubicBezTo>
                    <a:pt x="159" y="938"/>
                    <a:pt x="159" y="937"/>
                    <a:pt x="158" y="936"/>
                  </a:cubicBezTo>
                  <a:cubicBezTo>
                    <a:pt x="158" y="935"/>
                    <a:pt x="157" y="934"/>
                    <a:pt x="157" y="933"/>
                  </a:cubicBezTo>
                  <a:cubicBezTo>
                    <a:pt x="156" y="932"/>
                    <a:pt x="155" y="931"/>
                    <a:pt x="155" y="930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303" y="1506"/>
                    <a:pt x="303" y="1506"/>
                    <a:pt x="303" y="1506"/>
                  </a:cubicBezTo>
                  <a:cubicBezTo>
                    <a:pt x="600" y="655"/>
                    <a:pt x="600" y="655"/>
                    <a:pt x="600" y="655"/>
                  </a:cubicBezTo>
                  <a:cubicBezTo>
                    <a:pt x="121" y="0"/>
                    <a:pt x="121" y="0"/>
                    <a:pt x="1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976D2">
                    <a:satMod val="103000"/>
                    <a:lumMod val="102000"/>
                    <a:tint val="94000"/>
                  </a:srgbClr>
                </a:gs>
                <a:gs pos="50000">
                  <a:srgbClr val="1976D2">
                    <a:satMod val="110000"/>
                    <a:lumMod val="100000"/>
                    <a:shade val="100000"/>
                  </a:srgbClr>
                </a:gs>
                <a:gs pos="100000">
                  <a:srgbClr val="1976D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976D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64"/>
            <p:cNvSpPr>
              <a:spLocks/>
            </p:cNvSpPr>
            <p:nvPr/>
          </p:nvSpPr>
          <p:spPr bwMode="auto">
            <a:xfrm>
              <a:off x="4373579" y="3126078"/>
              <a:ext cx="876847" cy="1287627"/>
            </a:xfrm>
            <a:custGeom>
              <a:avLst/>
              <a:gdLst>
                <a:gd name="T0" fmla="*/ 101 w 433"/>
                <a:gd name="T1" fmla="*/ 0 h 670"/>
                <a:gd name="T2" fmla="*/ 220 w 433"/>
                <a:gd name="T3" fmla="*/ 182 h 670"/>
                <a:gd name="T4" fmla="*/ 232 w 433"/>
                <a:gd name="T5" fmla="*/ 200 h 670"/>
                <a:gd name="T6" fmla="*/ 233 w 433"/>
                <a:gd name="T7" fmla="*/ 193 h 670"/>
                <a:gd name="T8" fmla="*/ 234 w 433"/>
                <a:gd name="T9" fmla="*/ 187 h 670"/>
                <a:gd name="T10" fmla="*/ 235 w 433"/>
                <a:gd name="T11" fmla="*/ 181 h 670"/>
                <a:gd name="T12" fmla="*/ 237 w 433"/>
                <a:gd name="T13" fmla="*/ 175 h 670"/>
                <a:gd name="T14" fmla="*/ 237 w 433"/>
                <a:gd name="T15" fmla="*/ 172 h 670"/>
                <a:gd name="T16" fmla="*/ 238 w 433"/>
                <a:gd name="T17" fmla="*/ 170 h 670"/>
                <a:gd name="T18" fmla="*/ 239 w 433"/>
                <a:gd name="T19" fmla="*/ 167 h 670"/>
                <a:gd name="T20" fmla="*/ 240 w 433"/>
                <a:gd name="T21" fmla="*/ 164 h 670"/>
                <a:gd name="T22" fmla="*/ 266 w 433"/>
                <a:gd name="T23" fmla="*/ 109 h 670"/>
                <a:gd name="T24" fmla="*/ 301 w 433"/>
                <a:gd name="T25" fmla="*/ 82 h 670"/>
                <a:gd name="T26" fmla="*/ 340 w 433"/>
                <a:gd name="T27" fmla="*/ 87 h 670"/>
                <a:gd name="T28" fmla="*/ 380 w 433"/>
                <a:gd name="T29" fmla="*/ 125 h 670"/>
                <a:gd name="T30" fmla="*/ 411 w 433"/>
                <a:gd name="T31" fmla="*/ 191 h 670"/>
                <a:gd name="T32" fmla="*/ 429 w 433"/>
                <a:gd name="T33" fmla="*/ 271 h 670"/>
                <a:gd name="T34" fmla="*/ 431 w 433"/>
                <a:gd name="T35" fmla="*/ 356 h 670"/>
                <a:gd name="T36" fmla="*/ 417 w 433"/>
                <a:gd name="T37" fmla="*/ 433 h 670"/>
                <a:gd name="T38" fmla="*/ 389 w 433"/>
                <a:gd name="T39" fmla="*/ 487 h 670"/>
                <a:gd name="T40" fmla="*/ 352 w 433"/>
                <a:gd name="T41" fmla="*/ 509 h 670"/>
                <a:gd name="T42" fmla="*/ 313 w 433"/>
                <a:gd name="T43" fmla="*/ 500 h 670"/>
                <a:gd name="T44" fmla="*/ 275 w 433"/>
                <a:gd name="T45" fmla="*/ 460 h 670"/>
                <a:gd name="T46" fmla="*/ 274 w 433"/>
                <a:gd name="T47" fmla="*/ 457 h 670"/>
                <a:gd name="T48" fmla="*/ 272 w 433"/>
                <a:gd name="T49" fmla="*/ 455 h 670"/>
                <a:gd name="T50" fmla="*/ 270 w 433"/>
                <a:gd name="T51" fmla="*/ 452 h 670"/>
                <a:gd name="T52" fmla="*/ 269 w 433"/>
                <a:gd name="T53" fmla="*/ 449 h 670"/>
                <a:gd name="T54" fmla="*/ 266 w 433"/>
                <a:gd name="T55" fmla="*/ 444 h 670"/>
                <a:gd name="T56" fmla="*/ 263 w 433"/>
                <a:gd name="T57" fmla="*/ 438 h 670"/>
                <a:gd name="T58" fmla="*/ 261 w 433"/>
                <a:gd name="T59" fmla="*/ 433 h 670"/>
                <a:gd name="T60" fmla="*/ 258 w 433"/>
                <a:gd name="T61" fmla="*/ 428 h 670"/>
                <a:gd name="T62" fmla="*/ 251 w 433"/>
                <a:gd name="T63" fmla="*/ 450 h 670"/>
                <a:gd name="T64" fmla="*/ 184 w 433"/>
                <a:gd name="T65" fmla="*/ 670 h 670"/>
                <a:gd name="T66" fmla="*/ 0 w 433"/>
                <a:gd name="T67" fmla="*/ 364 h 670"/>
                <a:gd name="T68" fmla="*/ 101 w 433"/>
                <a:gd name="T6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670">
                  <a:moveTo>
                    <a:pt x="101" y="0"/>
                  </a:moveTo>
                  <a:cubicBezTo>
                    <a:pt x="220" y="182"/>
                    <a:pt x="220" y="182"/>
                    <a:pt x="220" y="18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198"/>
                    <a:pt x="232" y="196"/>
                    <a:pt x="233" y="193"/>
                  </a:cubicBezTo>
                  <a:cubicBezTo>
                    <a:pt x="233" y="191"/>
                    <a:pt x="233" y="189"/>
                    <a:pt x="234" y="187"/>
                  </a:cubicBezTo>
                  <a:cubicBezTo>
                    <a:pt x="234" y="185"/>
                    <a:pt x="235" y="183"/>
                    <a:pt x="235" y="181"/>
                  </a:cubicBezTo>
                  <a:cubicBezTo>
                    <a:pt x="236" y="179"/>
                    <a:pt x="236" y="177"/>
                    <a:pt x="237" y="175"/>
                  </a:cubicBezTo>
                  <a:cubicBezTo>
                    <a:pt x="237" y="174"/>
                    <a:pt x="237" y="173"/>
                    <a:pt x="237" y="172"/>
                  </a:cubicBezTo>
                  <a:cubicBezTo>
                    <a:pt x="238" y="171"/>
                    <a:pt x="238" y="171"/>
                    <a:pt x="238" y="170"/>
                  </a:cubicBezTo>
                  <a:cubicBezTo>
                    <a:pt x="238" y="169"/>
                    <a:pt x="239" y="168"/>
                    <a:pt x="239" y="167"/>
                  </a:cubicBezTo>
                  <a:cubicBezTo>
                    <a:pt x="239" y="166"/>
                    <a:pt x="239" y="165"/>
                    <a:pt x="240" y="164"/>
                  </a:cubicBezTo>
                  <a:cubicBezTo>
                    <a:pt x="247" y="141"/>
                    <a:pt x="255" y="122"/>
                    <a:pt x="266" y="109"/>
                  </a:cubicBezTo>
                  <a:cubicBezTo>
                    <a:pt x="276" y="95"/>
                    <a:pt x="288" y="86"/>
                    <a:pt x="301" y="82"/>
                  </a:cubicBezTo>
                  <a:cubicBezTo>
                    <a:pt x="313" y="79"/>
                    <a:pt x="327" y="80"/>
                    <a:pt x="340" y="87"/>
                  </a:cubicBezTo>
                  <a:cubicBezTo>
                    <a:pt x="354" y="94"/>
                    <a:pt x="367" y="106"/>
                    <a:pt x="380" y="125"/>
                  </a:cubicBezTo>
                  <a:cubicBezTo>
                    <a:pt x="392" y="143"/>
                    <a:pt x="403" y="166"/>
                    <a:pt x="411" y="191"/>
                  </a:cubicBezTo>
                  <a:cubicBezTo>
                    <a:pt x="419" y="216"/>
                    <a:pt x="425" y="243"/>
                    <a:pt x="429" y="271"/>
                  </a:cubicBezTo>
                  <a:cubicBezTo>
                    <a:pt x="432" y="299"/>
                    <a:pt x="433" y="328"/>
                    <a:pt x="431" y="356"/>
                  </a:cubicBezTo>
                  <a:cubicBezTo>
                    <a:pt x="429" y="383"/>
                    <a:pt x="425" y="409"/>
                    <a:pt x="417" y="433"/>
                  </a:cubicBezTo>
                  <a:cubicBezTo>
                    <a:pt x="409" y="456"/>
                    <a:pt x="400" y="474"/>
                    <a:pt x="389" y="487"/>
                  </a:cubicBezTo>
                  <a:cubicBezTo>
                    <a:pt x="378" y="500"/>
                    <a:pt x="365" y="507"/>
                    <a:pt x="352" y="509"/>
                  </a:cubicBezTo>
                  <a:cubicBezTo>
                    <a:pt x="339" y="512"/>
                    <a:pt x="326" y="509"/>
                    <a:pt x="313" y="500"/>
                  </a:cubicBezTo>
                  <a:cubicBezTo>
                    <a:pt x="300" y="492"/>
                    <a:pt x="287" y="479"/>
                    <a:pt x="275" y="460"/>
                  </a:cubicBezTo>
                  <a:cubicBezTo>
                    <a:pt x="275" y="459"/>
                    <a:pt x="274" y="458"/>
                    <a:pt x="274" y="457"/>
                  </a:cubicBezTo>
                  <a:cubicBezTo>
                    <a:pt x="273" y="456"/>
                    <a:pt x="272" y="455"/>
                    <a:pt x="272" y="455"/>
                  </a:cubicBezTo>
                  <a:cubicBezTo>
                    <a:pt x="271" y="454"/>
                    <a:pt x="271" y="453"/>
                    <a:pt x="270" y="452"/>
                  </a:cubicBezTo>
                  <a:cubicBezTo>
                    <a:pt x="270" y="451"/>
                    <a:pt x="269" y="450"/>
                    <a:pt x="269" y="449"/>
                  </a:cubicBezTo>
                  <a:cubicBezTo>
                    <a:pt x="268" y="447"/>
                    <a:pt x="267" y="445"/>
                    <a:pt x="266" y="444"/>
                  </a:cubicBezTo>
                  <a:cubicBezTo>
                    <a:pt x="265" y="442"/>
                    <a:pt x="264" y="440"/>
                    <a:pt x="263" y="438"/>
                  </a:cubicBezTo>
                  <a:cubicBezTo>
                    <a:pt x="262" y="437"/>
                    <a:pt x="261" y="435"/>
                    <a:pt x="261" y="433"/>
                  </a:cubicBezTo>
                  <a:cubicBezTo>
                    <a:pt x="260" y="431"/>
                    <a:pt x="259" y="429"/>
                    <a:pt x="258" y="428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101" y="0"/>
                  </a:lnTo>
                  <a:close/>
                </a:path>
              </a:pathLst>
            </a:custGeom>
            <a:gradFill>
              <a:gsLst>
                <a:gs pos="51000">
                  <a:srgbClr val="0D47A1">
                    <a:lumMod val="40000"/>
                    <a:lumOff val="60000"/>
                  </a:srgbClr>
                </a:gs>
                <a:gs pos="0">
                  <a:srgbClr val="0D47A1">
                    <a:lumMod val="20000"/>
                    <a:lumOff val="80000"/>
                  </a:srgbClr>
                </a:gs>
                <a:gs pos="100000">
                  <a:srgbClr val="0D47A1"/>
                </a:gs>
              </a:gsLst>
              <a:lin ang="2700000" scaled="1"/>
            </a:gradFill>
            <a:ln>
              <a:solidFill>
                <a:srgbClr val="44546A">
                  <a:lumMod val="60000"/>
                  <a:lumOff val="4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65"/>
            <p:cNvSpPr>
              <a:spLocks/>
            </p:cNvSpPr>
            <p:nvPr/>
          </p:nvSpPr>
          <p:spPr bwMode="auto">
            <a:xfrm>
              <a:off x="4392400" y="3164260"/>
              <a:ext cx="841773" cy="1211263"/>
            </a:xfrm>
            <a:custGeom>
              <a:avLst/>
              <a:gdLst>
                <a:gd name="T0" fmla="*/ 0 w 416"/>
                <a:gd name="T1" fmla="*/ 343 h 630"/>
                <a:gd name="T2" fmla="*/ 95 w 416"/>
                <a:gd name="T3" fmla="*/ 0 h 630"/>
                <a:gd name="T4" fmla="*/ 227 w 416"/>
                <a:gd name="T5" fmla="*/ 202 h 630"/>
                <a:gd name="T6" fmla="*/ 231 w 416"/>
                <a:gd name="T7" fmla="*/ 181 h 630"/>
                <a:gd name="T8" fmla="*/ 232 w 416"/>
                <a:gd name="T9" fmla="*/ 175 h 630"/>
                <a:gd name="T10" fmla="*/ 233 w 416"/>
                <a:gd name="T11" fmla="*/ 169 h 630"/>
                <a:gd name="T12" fmla="*/ 234 w 416"/>
                <a:gd name="T13" fmla="*/ 163 h 630"/>
                <a:gd name="T14" fmla="*/ 237 w 416"/>
                <a:gd name="T15" fmla="*/ 153 h 630"/>
                <a:gd name="T16" fmla="*/ 238 w 416"/>
                <a:gd name="T17" fmla="*/ 149 h 630"/>
                <a:gd name="T18" fmla="*/ 238 w 416"/>
                <a:gd name="T19" fmla="*/ 146 h 630"/>
                <a:gd name="T20" fmla="*/ 263 w 416"/>
                <a:gd name="T21" fmla="*/ 94 h 630"/>
                <a:gd name="T22" fmla="*/ 294 w 416"/>
                <a:gd name="T23" fmla="*/ 70 h 630"/>
                <a:gd name="T24" fmla="*/ 306 w 416"/>
                <a:gd name="T25" fmla="*/ 68 h 630"/>
                <a:gd name="T26" fmla="*/ 327 w 416"/>
                <a:gd name="T27" fmla="*/ 74 h 630"/>
                <a:gd name="T28" fmla="*/ 364 w 416"/>
                <a:gd name="T29" fmla="*/ 109 h 630"/>
                <a:gd name="T30" fmla="*/ 394 w 416"/>
                <a:gd name="T31" fmla="*/ 173 h 630"/>
                <a:gd name="T32" fmla="*/ 412 w 416"/>
                <a:gd name="T33" fmla="*/ 252 h 630"/>
                <a:gd name="T34" fmla="*/ 414 w 416"/>
                <a:gd name="T35" fmla="*/ 335 h 630"/>
                <a:gd name="T36" fmla="*/ 400 w 416"/>
                <a:gd name="T37" fmla="*/ 410 h 630"/>
                <a:gd name="T38" fmla="*/ 373 w 416"/>
                <a:gd name="T39" fmla="*/ 462 h 630"/>
                <a:gd name="T40" fmla="*/ 342 w 416"/>
                <a:gd name="T41" fmla="*/ 481 h 630"/>
                <a:gd name="T42" fmla="*/ 335 w 416"/>
                <a:gd name="T43" fmla="*/ 482 h 630"/>
                <a:gd name="T44" fmla="*/ 308 w 416"/>
                <a:gd name="T45" fmla="*/ 474 h 630"/>
                <a:gd name="T46" fmla="*/ 273 w 416"/>
                <a:gd name="T47" fmla="*/ 436 h 630"/>
                <a:gd name="T48" fmla="*/ 271 w 416"/>
                <a:gd name="T49" fmla="*/ 433 h 630"/>
                <a:gd name="T50" fmla="*/ 268 w 416"/>
                <a:gd name="T51" fmla="*/ 428 h 630"/>
                <a:gd name="T52" fmla="*/ 267 w 416"/>
                <a:gd name="T53" fmla="*/ 425 h 630"/>
                <a:gd name="T54" fmla="*/ 264 w 416"/>
                <a:gd name="T55" fmla="*/ 420 h 630"/>
                <a:gd name="T56" fmla="*/ 262 w 416"/>
                <a:gd name="T57" fmla="*/ 416 h 630"/>
                <a:gd name="T58" fmla="*/ 259 w 416"/>
                <a:gd name="T59" fmla="*/ 410 h 630"/>
                <a:gd name="T60" fmla="*/ 257 w 416"/>
                <a:gd name="T61" fmla="*/ 404 h 630"/>
                <a:gd name="T62" fmla="*/ 248 w 416"/>
                <a:gd name="T63" fmla="*/ 384 h 630"/>
                <a:gd name="T64" fmla="*/ 172 w 416"/>
                <a:gd name="T65" fmla="*/ 630 h 630"/>
                <a:gd name="T66" fmla="*/ 0 w 416"/>
                <a:gd name="T67" fmla="*/ 34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630">
                  <a:moveTo>
                    <a:pt x="0" y="34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1" y="179"/>
                    <a:pt x="231" y="177"/>
                    <a:pt x="232" y="175"/>
                  </a:cubicBezTo>
                  <a:cubicBezTo>
                    <a:pt x="232" y="173"/>
                    <a:pt x="232" y="171"/>
                    <a:pt x="233" y="169"/>
                  </a:cubicBezTo>
                  <a:cubicBezTo>
                    <a:pt x="233" y="167"/>
                    <a:pt x="234" y="165"/>
                    <a:pt x="234" y="163"/>
                  </a:cubicBezTo>
                  <a:cubicBezTo>
                    <a:pt x="235" y="161"/>
                    <a:pt x="237" y="153"/>
                    <a:pt x="237" y="153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5" y="125"/>
                    <a:pt x="253" y="107"/>
                    <a:pt x="263" y="94"/>
                  </a:cubicBezTo>
                  <a:cubicBezTo>
                    <a:pt x="273" y="81"/>
                    <a:pt x="283" y="73"/>
                    <a:pt x="294" y="70"/>
                  </a:cubicBezTo>
                  <a:cubicBezTo>
                    <a:pt x="298" y="69"/>
                    <a:pt x="302" y="68"/>
                    <a:pt x="306" y="68"/>
                  </a:cubicBezTo>
                  <a:cubicBezTo>
                    <a:pt x="313" y="68"/>
                    <a:pt x="320" y="70"/>
                    <a:pt x="327" y="74"/>
                  </a:cubicBezTo>
                  <a:cubicBezTo>
                    <a:pt x="340" y="81"/>
                    <a:pt x="352" y="92"/>
                    <a:pt x="364" y="109"/>
                  </a:cubicBezTo>
                  <a:cubicBezTo>
                    <a:pt x="376" y="127"/>
                    <a:pt x="386" y="148"/>
                    <a:pt x="394" y="173"/>
                  </a:cubicBezTo>
                  <a:cubicBezTo>
                    <a:pt x="402" y="198"/>
                    <a:pt x="408" y="224"/>
                    <a:pt x="412" y="252"/>
                  </a:cubicBezTo>
                  <a:cubicBezTo>
                    <a:pt x="415" y="280"/>
                    <a:pt x="416" y="308"/>
                    <a:pt x="414" y="335"/>
                  </a:cubicBezTo>
                  <a:cubicBezTo>
                    <a:pt x="412" y="363"/>
                    <a:pt x="408" y="388"/>
                    <a:pt x="400" y="410"/>
                  </a:cubicBezTo>
                  <a:cubicBezTo>
                    <a:pt x="393" y="432"/>
                    <a:pt x="384" y="449"/>
                    <a:pt x="373" y="462"/>
                  </a:cubicBezTo>
                  <a:cubicBezTo>
                    <a:pt x="364" y="473"/>
                    <a:pt x="353" y="479"/>
                    <a:pt x="342" y="481"/>
                  </a:cubicBezTo>
                  <a:cubicBezTo>
                    <a:pt x="340" y="482"/>
                    <a:pt x="337" y="482"/>
                    <a:pt x="335" y="482"/>
                  </a:cubicBezTo>
                  <a:cubicBezTo>
                    <a:pt x="326" y="482"/>
                    <a:pt x="317" y="479"/>
                    <a:pt x="308" y="474"/>
                  </a:cubicBezTo>
                  <a:cubicBezTo>
                    <a:pt x="296" y="466"/>
                    <a:pt x="284" y="453"/>
                    <a:pt x="273" y="436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68" y="428"/>
                    <a:pt x="268" y="428"/>
                    <a:pt x="268" y="428"/>
                  </a:cubicBezTo>
                  <a:cubicBezTo>
                    <a:pt x="268" y="427"/>
                    <a:pt x="267" y="426"/>
                    <a:pt x="267" y="425"/>
                  </a:cubicBezTo>
                  <a:cubicBezTo>
                    <a:pt x="266" y="423"/>
                    <a:pt x="265" y="422"/>
                    <a:pt x="264" y="420"/>
                  </a:cubicBezTo>
                  <a:cubicBezTo>
                    <a:pt x="263" y="418"/>
                    <a:pt x="263" y="417"/>
                    <a:pt x="262" y="416"/>
                  </a:cubicBezTo>
                  <a:cubicBezTo>
                    <a:pt x="262" y="416"/>
                    <a:pt x="260" y="411"/>
                    <a:pt x="259" y="410"/>
                  </a:cubicBezTo>
                  <a:cubicBezTo>
                    <a:pt x="258" y="408"/>
                    <a:pt x="257" y="406"/>
                    <a:pt x="257" y="40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172" y="630"/>
                    <a:pt x="172" y="630"/>
                    <a:pt x="172" y="63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rgbClr val="0D47A1"/>
            </a:solidFill>
            <a:ln w="6350" cap="flat" cmpd="sng" algn="ctr">
              <a:solidFill>
                <a:srgbClr val="0D47A1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4835528" y="2225958"/>
              <a:ext cx="2841838" cy="1274629"/>
            </a:xfrm>
            <a:custGeom>
              <a:avLst/>
              <a:gdLst>
                <a:gd name="T0" fmla="*/ 455 w 1404"/>
                <a:gd name="T1" fmla="*/ 0 h 663"/>
                <a:gd name="T2" fmla="*/ 0 w 1404"/>
                <a:gd name="T3" fmla="*/ 8 h 663"/>
                <a:gd name="T4" fmla="*/ 479 w 1404"/>
                <a:gd name="T5" fmla="*/ 663 h 663"/>
                <a:gd name="T6" fmla="*/ 1404 w 1404"/>
                <a:gd name="T7" fmla="*/ 587 h 663"/>
                <a:gd name="T8" fmla="*/ 1120 w 1404"/>
                <a:gd name="T9" fmla="*/ 269 h 663"/>
                <a:gd name="T10" fmla="*/ 876 w 1404"/>
                <a:gd name="T11" fmla="*/ 280 h 663"/>
                <a:gd name="T12" fmla="*/ 877 w 1404"/>
                <a:gd name="T13" fmla="*/ 282 h 663"/>
                <a:gd name="T14" fmla="*/ 879 w 1404"/>
                <a:gd name="T15" fmla="*/ 284 h 663"/>
                <a:gd name="T16" fmla="*/ 881 w 1404"/>
                <a:gd name="T17" fmla="*/ 286 h 663"/>
                <a:gd name="T18" fmla="*/ 883 w 1404"/>
                <a:gd name="T19" fmla="*/ 289 h 663"/>
                <a:gd name="T20" fmla="*/ 913 w 1404"/>
                <a:gd name="T21" fmla="*/ 344 h 663"/>
                <a:gd name="T22" fmla="*/ 909 w 1404"/>
                <a:gd name="T23" fmla="*/ 391 h 663"/>
                <a:gd name="T24" fmla="*/ 871 w 1404"/>
                <a:gd name="T25" fmla="*/ 426 h 663"/>
                <a:gd name="T26" fmla="*/ 801 w 1404"/>
                <a:gd name="T27" fmla="*/ 443 h 663"/>
                <a:gd name="T28" fmla="*/ 710 w 1404"/>
                <a:gd name="T29" fmla="*/ 436 h 663"/>
                <a:gd name="T30" fmla="*/ 618 w 1404"/>
                <a:gd name="T31" fmla="*/ 408 h 663"/>
                <a:gd name="T32" fmla="*/ 536 w 1404"/>
                <a:gd name="T33" fmla="*/ 364 h 663"/>
                <a:gd name="T34" fmla="*/ 475 w 1404"/>
                <a:gd name="T35" fmla="*/ 308 h 663"/>
                <a:gd name="T36" fmla="*/ 448 w 1404"/>
                <a:gd name="T37" fmla="*/ 251 h 663"/>
                <a:gd name="T38" fmla="*/ 458 w 1404"/>
                <a:gd name="T39" fmla="*/ 205 h 663"/>
                <a:gd name="T40" fmla="*/ 500 w 1404"/>
                <a:gd name="T41" fmla="*/ 173 h 663"/>
                <a:gd name="T42" fmla="*/ 571 w 1404"/>
                <a:gd name="T43" fmla="*/ 160 h 663"/>
                <a:gd name="T44" fmla="*/ 574 w 1404"/>
                <a:gd name="T45" fmla="*/ 160 h 663"/>
                <a:gd name="T46" fmla="*/ 578 w 1404"/>
                <a:gd name="T47" fmla="*/ 160 h 663"/>
                <a:gd name="T48" fmla="*/ 582 w 1404"/>
                <a:gd name="T49" fmla="*/ 160 h 663"/>
                <a:gd name="T50" fmla="*/ 585 w 1404"/>
                <a:gd name="T51" fmla="*/ 160 h 663"/>
                <a:gd name="T52" fmla="*/ 455 w 1404"/>
                <a:gd name="T5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4" h="663">
                  <a:moveTo>
                    <a:pt x="45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79" y="663"/>
                    <a:pt x="479" y="663"/>
                    <a:pt x="479" y="663"/>
                  </a:cubicBezTo>
                  <a:cubicBezTo>
                    <a:pt x="1404" y="587"/>
                    <a:pt x="1404" y="587"/>
                    <a:pt x="1404" y="587"/>
                  </a:cubicBezTo>
                  <a:cubicBezTo>
                    <a:pt x="1120" y="269"/>
                    <a:pt x="1120" y="269"/>
                    <a:pt x="1120" y="269"/>
                  </a:cubicBezTo>
                  <a:cubicBezTo>
                    <a:pt x="876" y="280"/>
                    <a:pt x="876" y="280"/>
                    <a:pt x="876" y="280"/>
                  </a:cubicBezTo>
                  <a:cubicBezTo>
                    <a:pt x="876" y="281"/>
                    <a:pt x="877" y="282"/>
                    <a:pt x="877" y="282"/>
                  </a:cubicBezTo>
                  <a:cubicBezTo>
                    <a:pt x="878" y="283"/>
                    <a:pt x="879" y="284"/>
                    <a:pt x="879" y="284"/>
                  </a:cubicBezTo>
                  <a:cubicBezTo>
                    <a:pt x="880" y="285"/>
                    <a:pt x="881" y="286"/>
                    <a:pt x="881" y="286"/>
                  </a:cubicBezTo>
                  <a:cubicBezTo>
                    <a:pt x="882" y="287"/>
                    <a:pt x="882" y="288"/>
                    <a:pt x="883" y="289"/>
                  </a:cubicBezTo>
                  <a:cubicBezTo>
                    <a:pt x="899" y="308"/>
                    <a:pt x="909" y="326"/>
                    <a:pt x="913" y="344"/>
                  </a:cubicBezTo>
                  <a:cubicBezTo>
                    <a:pt x="918" y="361"/>
                    <a:pt x="916" y="377"/>
                    <a:pt x="909" y="391"/>
                  </a:cubicBezTo>
                  <a:cubicBezTo>
                    <a:pt x="902" y="405"/>
                    <a:pt x="889" y="417"/>
                    <a:pt x="871" y="426"/>
                  </a:cubicBezTo>
                  <a:cubicBezTo>
                    <a:pt x="853" y="435"/>
                    <a:pt x="829" y="441"/>
                    <a:pt x="801" y="443"/>
                  </a:cubicBezTo>
                  <a:cubicBezTo>
                    <a:pt x="772" y="445"/>
                    <a:pt x="741" y="442"/>
                    <a:pt x="710" y="436"/>
                  </a:cubicBezTo>
                  <a:cubicBezTo>
                    <a:pt x="679" y="430"/>
                    <a:pt x="648" y="420"/>
                    <a:pt x="618" y="408"/>
                  </a:cubicBezTo>
                  <a:cubicBezTo>
                    <a:pt x="588" y="396"/>
                    <a:pt x="560" y="381"/>
                    <a:pt x="536" y="364"/>
                  </a:cubicBezTo>
                  <a:cubicBezTo>
                    <a:pt x="511" y="347"/>
                    <a:pt x="490" y="328"/>
                    <a:pt x="475" y="308"/>
                  </a:cubicBezTo>
                  <a:cubicBezTo>
                    <a:pt x="459" y="288"/>
                    <a:pt x="451" y="269"/>
                    <a:pt x="448" y="251"/>
                  </a:cubicBezTo>
                  <a:cubicBezTo>
                    <a:pt x="446" y="234"/>
                    <a:pt x="449" y="219"/>
                    <a:pt x="458" y="205"/>
                  </a:cubicBezTo>
                  <a:cubicBezTo>
                    <a:pt x="467" y="192"/>
                    <a:pt x="481" y="181"/>
                    <a:pt x="500" y="173"/>
                  </a:cubicBezTo>
                  <a:cubicBezTo>
                    <a:pt x="519" y="166"/>
                    <a:pt x="543" y="161"/>
                    <a:pt x="571" y="160"/>
                  </a:cubicBezTo>
                  <a:cubicBezTo>
                    <a:pt x="572" y="160"/>
                    <a:pt x="573" y="160"/>
                    <a:pt x="574" y="160"/>
                  </a:cubicBezTo>
                  <a:cubicBezTo>
                    <a:pt x="576" y="160"/>
                    <a:pt x="577" y="160"/>
                    <a:pt x="578" y="160"/>
                  </a:cubicBezTo>
                  <a:cubicBezTo>
                    <a:pt x="579" y="160"/>
                    <a:pt x="580" y="160"/>
                    <a:pt x="582" y="160"/>
                  </a:cubicBezTo>
                  <a:cubicBezTo>
                    <a:pt x="583" y="160"/>
                    <a:pt x="584" y="160"/>
                    <a:pt x="585" y="160"/>
                  </a:cubicBezTo>
                  <a:cubicBezTo>
                    <a:pt x="455" y="0"/>
                    <a:pt x="455" y="0"/>
                    <a:pt x="45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976D2">
                    <a:satMod val="103000"/>
                    <a:lumMod val="102000"/>
                    <a:tint val="94000"/>
                  </a:srgbClr>
                </a:gs>
                <a:gs pos="50000">
                  <a:srgbClr val="1976D2">
                    <a:satMod val="110000"/>
                    <a:lumMod val="100000"/>
                    <a:shade val="100000"/>
                  </a:srgbClr>
                </a:gs>
                <a:gs pos="100000">
                  <a:srgbClr val="1976D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976D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5849958" y="2057400"/>
              <a:ext cx="1277202" cy="834318"/>
            </a:xfrm>
            <a:custGeom>
              <a:avLst/>
              <a:gdLst>
                <a:gd name="T0" fmla="*/ 399 w 631"/>
                <a:gd name="T1" fmla="*/ 0 h 434"/>
                <a:gd name="T2" fmla="*/ 4 w 631"/>
                <a:gd name="T3" fmla="*/ 7 h 434"/>
                <a:gd name="T4" fmla="*/ 137 w 631"/>
                <a:gd name="T5" fmla="*/ 168 h 434"/>
                <a:gd name="T6" fmla="*/ 150 w 631"/>
                <a:gd name="T7" fmla="*/ 184 h 434"/>
                <a:gd name="T8" fmla="*/ 143 w 631"/>
                <a:gd name="T9" fmla="*/ 184 h 434"/>
                <a:gd name="T10" fmla="*/ 137 w 631"/>
                <a:gd name="T11" fmla="*/ 183 h 434"/>
                <a:gd name="T12" fmla="*/ 131 w 631"/>
                <a:gd name="T13" fmla="*/ 183 h 434"/>
                <a:gd name="T14" fmla="*/ 124 w 631"/>
                <a:gd name="T15" fmla="*/ 183 h 434"/>
                <a:gd name="T16" fmla="*/ 121 w 631"/>
                <a:gd name="T17" fmla="*/ 183 h 434"/>
                <a:gd name="T18" fmla="*/ 117 w 631"/>
                <a:gd name="T19" fmla="*/ 183 h 434"/>
                <a:gd name="T20" fmla="*/ 113 w 631"/>
                <a:gd name="T21" fmla="*/ 183 h 434"/>
                <a:gd name="T22" fmla="*/ 110 w 631"/>
                <a:gd name="T23" fmla="*/ 183 h 434"/>
                <a:gd name="T24" fmla="*/ 48 w 631"/>
                <a:gd name="T25" fmla="*/ 195 h 434"/>
                <a:gd name="T26" fmla="*/ 11 w 631"/>
                <a:gd name="T27" fmla="*/ 223 h 434"/>
                <a:gd name="T28" fmla="*/ 2 w 631"/>
                <a:gd name="T29" fmla="*/ 264 h 434"/>
                <a:gd name="T30" fmla="*/ 26 w 631"/>
                <a:gd name="T31" fmla="*/ 314 h 434"/>
                <a:gd name="T32" fmla="*/ 79 w 631"/>
                <a:gd name="T33" fmla="*/ 363 h 434"/>
                <a:gd name="T34" fmla="*/ 152 w 631"/>
                <a:gd name="T35" fmla="*/ 402 h 434"/>
                <a:gd name="T36" fmla="*/ 233 w 631"/>
                <a:gd name="T37" fmla="*/ 426 h 434"/>
                <a:gd name="T38" fmla="*/ 313 w 631"/>
                <a:gd name="T39" fmla="*/ 432 h 434"/>
                <a:gd name="T40" fmla="*/ 375 w 631"/>
                <a:gd name="T41" fmla="*/ 418 h 434"/>
                <a:gd name="T42" fmla="*/ 408 w 631"/>
                <a:gd name="T43" fmla="*/ 387 h 434"/>
                <a:gd name="T44" fmla="*/ 413 w 631"/>
                <a:gd name="T45" fmla="*/ 345 h 434"/>
                <a:gd name="T46" fmla="*/ 386 w 631"/>
                <a:gd name="T47" fmla="*/ 297 h 434"/>
                <a:gd name="T48" fmla="*/ 384 w 631"/>
                <a:gd name="T49" fmla="*/ 295 h 434"/>
                <a:gd name="T50" fmla="*/ 382 w 631"/>
                <a:gd name="T51" fmla="*/ 293 h 434"/>
                <a:gd name="T52" fmla="*/ 380 w 631"/>
                <a:gd name="T53" fmla="*/ 291 h 434"/>
                <a:gd name="T54" fmla="*/ 379 w 631"/>
                <a:gd name="T55" fmla="*/ 289 h 434"/>
                <a:gd name="T56" fmla="*/ 375 w 631"/>
                <a:gd name="T57" fmla="*/ 284 h 434"/>
                <a:gd name="T58" fmla="*/ 370 w 631"/>
                <a:gd name="T59" fmla="*/ 280 h 434"/>
                <a:gd name="T60" fmla="*/ 366 w 631"/>
                <a:gd name="T61" fmla="*/ 276 h 434"/>
                <a:gd name="T62" fmla="*/ 362 w 631"/>
                <a:gd name="T63" fmla="*/ 272 h 434"/>
                <a:gd name="T64" fmla="*/ 385 w 631"/>
                <a:gd name="T65" fmla="*/ 271 h 434"/>
                <a:gd name="T66" fmla="*/ 631 w 631"/>
                <a:gd name="T67" fmla="*/ 260 h 434"/>
                <a:gd name="T68" fmla="*/ 399 w 631"/>
                <a:gd name="T6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1" h="434">
                  <a:moveTo>
                    <a:pt x="399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48" y="184"/>
                    <a:pt x="145" y="184"/>
                    <a:pt x="143" y="184"/>
                  </a:cubicBezTo>
                  <a:cubicBezTo>
                    <a:pt x="141" y="184"/>
                    <a:pt x="139" y="184"/>
                    <a:pt x="137" y="183"/>
                  </a:cubicBezTo>
                  <a:cubicBezTo>
                    <a:pt x="135" y="183"/>
                    <a:pt x="133" y="183"/>
                    <a:pt x="131" y="183"/>
                  </a:cubicBezTo>
                  <a:cubicBezTo>
                    <a:pt x="128" y="183"/>
                    <a:pt x="126" y="183"/>
                    <a:pt x="124" y="183"/>
                  </a:cubicBezTo>
                  <a:cubicBezTo>
                    <a:pt x="123" y="183"/>
                    <a:pt x="122" y="183"/>
                    <a:pt x="121" y="183"/>
                  </a:cubicBezTo>
                  <a:cubicBezTo>
                    <a:pt x="119" y="183"/>
                    <a:pt x="118" y="183"/>
                    <a:pt x="117" y="183"/>
                  </a:cubicBezTo>
                  <a:cubicBezTo>
                    <a:pt x="116" y="183"/>
                    <a:pt x="115" y="183"/>
                    <a:pt x="113" y="183"/>
                  </a:cubicBezTo>
                  <a:cubicBezTo>
                    <a:pt x="112" y="183"/>
                    <a:pt x="111" y="183"/>
                    <a:pt x="110" y="183"/>
                  </a:cubicBezTo>
                  <a:cubicBezTo>
                    <a:pt x="85" y="184"/>
                    <a:pt x="64" y="188"/>
                    <a:pt x="48" y="195"/>
                  </a:cubicBezTo>
                  <a:cubicBezTo>
                    <a:pt x="31" y="202"/>
                    <a:pt x="18" y="211"/>
                    <a:pt x="11" y="223"/>
                  </a:cubicBezTo>
                  <a:cubicBezTo>
                    <a:pt x="3" y="235"/>
                    <a:pt x="0" y="249"/>
                    <a:pt x="2" y="264"/>
                  </a:cubicBezTo>
                  <a:cubicBezTo>
                    <a:pt x="4" y="279"/>
                    <a:pt x="12" y="296"/>
                    <a:pt x="26" y="314"/>
                  </a:cubicBezTo>
                  <a:cubicBezTo>
                    <a:pt x="39" y="331"/>
                    <a:pt x="58" y="348"/>
                    <a:pt x="79" y="363"/>
                  </a:cubicBezTo>
                  <a:cubicBezTo>
                    <a:pt x="101" y="378"/>
                    <a:pt x="126" y="391"/>
                    <a:pt x="152" y="402"/>
                  </a:cubicBezTo>
                  <a:cubicBezTo>
                    <a:pt x="178" y="413"/>
                    <a:pt x="206" y="421"/>
                    <a:pt x="233" y="426"/>
                  </a:cubicBezTo>
                  <a:cubicBezTo>
                    <a:pt x="260" y="432"/>
                    <a:pt x="287" y="434"/>
                    <a:pt x="313" y="432"/>
                  </a:cubicBezTo>
                  <a:cubicBezTo>
                    <a:pt x="338" y="431"/>
                    <a:pt x="358" y="426"/>
                    <a:pt x="375" y="418"/>
                  </a:cubicBezTo>
                  <a:cubicBezTo>
                    <a:pt x="391" y="410"/>
                    <a:pt x="402" y="400"/>
                    <a:pt x="408" y="387"/>
                  </a:cubicBezTo>
                  <a:cubicBezTo>
                    <a:pt x="415" y="375"/>
                    <a:pt x="416" y="361"/>
                    <a:pt x="413" y="345"/>
                  </a:cubicBezTo>
                  <a:cubicBezTo>
                    <a:pt x="409" y="330"/>
                    <a:pt x="400" y="314"/>
                    <a:pt x="386" y="297"/>
                  </a:cubicBezTo>
                  <a:cubicBezTo>
                    <a:pt x="385" y="296"/>
                    <a:pt x="385" y="295"/>
                    <a:pt x="384" y="295"/>
                  </a:cubicBezTo>
                  <a:cubicBezTo>
                    <a:pt x="383" y="294"/>
                    <a:pt x="383" y="293"/>
                    <a:pt x="382" y="293"/>
                  </a:cubicBezTo>
                  <a:cubicBezTo>
                    <a:pt x="382" y="292"/>
                    <a:pt x="381" y="291"/>
                    <a:pt x="380" y="291"/>
                  </a:cubicBezTo>
                  <a:cubicBezTo>
                    <a:pt x="380" y="290"/>
                    <a:pt x="379" y="289"/>
                    <a:pt x="379" y="289"/>
                  </a:cubicBezTo>
                  <a:cubicBezTo>
                    <a:pt x="377" y="287"/>
                    <a:pt x="376" y="286"/>
                    <a:pt x="375" y="284"/>
                  </a:cubicBezTo>
                  <a:cubicBezTo>
                    <a:pt x="373" y="283"/>
                    <a:pt x="372" y="282"/>
                    <a:pt x="370" y="280"/>
                  </a:cubicBezTo>
                  <a:cubicBezTo>
                    <a:pt x="369" y="279"/>
                    <a:pt x="368" y="278"/>
                    <a:pt x="366" y="276"/>
                  </a:cubicBezTo>
                  <a:cubicBezTo>
                    <a:pt x="365" y="275"/>
                    <a:pt x="363" y="274"/>
                    <a:pt x="362" y="272"/>
                  </a:cubicBezTo>
                  <a:cubicBezTo>
                    <a:pt x="385" y="271"/>
                    <a:pt x="385" y="271"/>
                    <a:pt x="385" y="271"/>
                  </a:cubicBezTo>
                  <a:cubicBezTo>
                    <a:pt x="631" y="260"/>
                    <a:pt x="631" y="260"/>
                    <a:pt x="631" y="260"/>
                  </a:cubicBezTo>
                  <a:cubicBezTo>
                    <a:pt x="399" y="0"/>
                    <a:pt x="399" y="0"/>
                    <a:pt x="399" y="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rgbClr val="2196F3">
                    <a:lumMod val="40000"/>
                    <a:lumOff val="60000"/>
                  </a:srgbClr>
                </a:gs>
                <a:gs pos="0">
                  <a:srgbClr val="2196F3">
                    <a:lumMod val="20000"/>
                    <a:lumOff val="80000"/>
                  </a:srgbClr>
                </a:gs>
                <a:gs pos="100000">
                  <a:srgbClr val="2196F3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5865356" y="2072836"/>
              <a:ext cx="1226730" cy="801822"/>
            </a:xfrm>
            <a:custGeom>
              <a:avLst/>
              <a:gdLst>
                <a:gd name="T0" fmla="*/ 289 w 606"/>
                <a:gd name="T1" fmla="*/ 417 h 417"/>
                <a:gd name="T2" fmla="*/ 227 w 606"/>
                <a:gd name="T3" fmla="*/ 410 h 417"/>
                <a:gd name="T4" fmla="*/ 147 w 606"/>
                <a:gd name="T5" fmla="*/ 386 h 417"/>
                <a:gd name="T6" fmla="*/ 76 w 606"/>
                <a:gd name="T7" fmla="*/ 348 h 417"/>
                <a:gd name="T8" fmla="*/ 24 w 606"/>
                <a:gd name="T9" fmla="*/ 301 h 417"/>
                <a:gd name="T10" fmla="*/ 2 w 606"/>
                <a:gd name="T11" fmla="*/ 255 h 417"/>
                <a:gd name="T12" fmla="*/ 9 w 606"/>
                <a:gd name="T13" fmla="*/ 220 h 417"/>
                <a:gd name="T14" fmla="*/ 43 w 606"/>
                <a:gd name="T15" fmla="*/ 194 h 417"/>
                <a:gd name="T16" fmla="*/ 102 w 606"/>
                <a:gd name="T17" fmla="*/ 183 h 417"/>
                <a:gd name="T18" fmla="*/ 111 w 606"/>
                <a:gd name="T19" fmla="*/ 183 h 417"/>
                <a:gd name="T20" fmla="*/ 116 w 606"/>
                <a:gd name="T21" fmla="*/ 183 h 417"/>
                <a:gd name="T22" fmla="*/ 122 w 606"/>
                <a:gd name="T23" fmla="*/ 183 h 417"/>
                <a:gd name="T24" fmla="*/ 128 w 606"/>
                <a:gd name="T25" fmla="*/ 184 h 417"/>
                <a:gd name="T26" fmla="*/ 134 w 606"/>
                <a:gd name="T27" fmla="*/ 184 h 417"/>
                <a:gd name="T28" fmla="*/ 141 w 606"/>
                <a:gd name="T29" fmla="*/ 185 h 417"/>
                <a:gd name="T30" fmla="*/ 161 w 606"/>
                <a:gd name="T31" fmla="*/ 187 h 417"/>
                <a:gd name="T32" fmla="*/ 135 w 606"/>
                <a:gd name="T33" fmla="*/ 155 h 417"/>
                <a:gd name="T34" fmla="*/ 13 w 606"/>
                <a:gd name="T35" fmla="*/ 7 h 417"/>
                <a:gd name="T36" fmla="*/ 387 w 606"/>
                <a:gd name="T37" fmla="*/ 0 h 417"/>
                <a:gd name="T38" fmla="*/ 606 w 606"/>
                <a:gd name="T39" fmla="*/ 245 h 417"/>
                <a:gd name="T40" fmla="*/ 333 w 606"/>
                <a:gd name="T41" fmla="*/ 257 h 417"/>
                <a:gd name="T42" fmla="*/ 348 w 606"/>
                <a:gd name="T43" fmla="*/ 271 h 417"/>
                <a:gd name="T44" fmla="*/ 353 w 606"/>
                <a:gd name="T45" fmla="*/ 274 h 417"/>
                <a:gd name="T46" fmla="*/ 357 w 606"/>
                <a:gd name="T47" fmla="*/ 278 h 417"/>
                <a:gd name="T48" fmla="*/ 361 w 606"/>
                <a:gd name="T49" fmla="*/ 282 h 417"/>
                <a:gd name="T50" fmla="*/ 365 w 606"/>
                <a:gd name="T51" fmla="*/ 287 h 417"/>
                <a:gd name="T52" fmla="*/ 370 w 606"/>
                <a:gd name="T53" fmla="*/ 292 h 417"/>
                <a:gd name="T54" fmla="*/ 372 w 606"/>
                <a:gd name="T55" fmla="*/ 294 h 417"/>
                <a:gd name="T56" fmla="*/ 397 w 606"/>
                <a:gd name="T57" fmla="*/ 339 h 417"/>
                <a:gd name="T58" fmla="*/ 393 w 606"/>
                <a:gd name="T59" fmla="*/ 376 h 417"/>
                <a:gd name="T60" fmla="*/ 363 w 606"/>
                <a:gd name="T61" fmla="*/ 403 h 417"/>
                <a:gd name="T62" fmla="*/ 304 w 606"/>
                <a:gd name="T63" fmla="*/ 416 h 417"/>
                <a:gd name="T64" fmla="*/ 289 w 606"/>
                <a:gd name="T6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6" h="417">
                  <a:moveTo>
                    <a:pt x="289" y="417"/>
                  </a:moveTo>
                  <a:cubicBezTo>
                    <a:pt x="269" y="417"/>
                    <a:pt x="248" y="415"/>
                    <a:pt x="227" y="410"/>
                  </a:cubicBezTo>
                  <a:cubicBezTo>
                    <a:pt x="200" y="405"/>
                    <a:pt x="173" y="397"/>
                    <a:pt x="147" y="386"/>
                  </a:cubicBezTo>
                  <a:cubicBezTo>
                    <a:pt x="121" y="375"/>
                    <a:pt x="97" y="363"/>
                    <a:pt x="76" y="348"/>
                  </a:cubicBezTo>
                  <a:cubicBezTo>
                    <a:pt x="54" y="333"/>
                    <a:pt x="37" y="317"/>
                    <a:pt x="24" y="301"/>
                  </a:cubicBezTo>
                  <a:cubicBezTo>
                    <a:pt x="12" y="285"/>
                    <a:pt x="4" y="269"/>
                    <a:pt x="2" y="255"/>
                  </a:cubicBezTo>
                  <a:cubicBezTo>
                    <a:pt x="0" y="242"/>
                    <a:pt x="3" y="230"/>
                    <a:pt x="9" y="220"/>
                  </a:cubicBezTo>
                  <a:cubicBezTo>
                    <a:pt x="16" y="209"/>
                    <a:pt x="28" y="201"/>
                    <a:pt x="43" y="194"/>
                  </a:cubicBezTo>
                  <a:cubicBezTo>
                    <a:pt x="59" y="188"/>
                    <a:pt x="79" y="184"/>
                    <a:pt x="10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3"/>
                    <a:pt x="115" y="183"/>
                    <a:pt x="116" y="183"/>
                  </a:cubicBezTo>
                  <a:cubicBezTo>
                    <a:pt x="118" y="183"/>
                    <a:pt x="120" y="183"/>
                    <a:pt x="122" y="183"/>
                  </a:cubicBezTo>
                  <a:cubicBezTo>
                    <a:pt x="124" y="183"/>
                    <a:pt x="126" y="183"/>
                    <a:pt x="128" y="184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37" y="184"/>
                    <a:pt x="139" y="184"/>
                    <a:pt x="141" y="185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606" y="245"/>
                    <a:pt x="606" y="245"/>
                    <a:pt x="606" y="245"/>
                  </a:cubicBezTo>
                  <a:cubicBezTo>
                    <a:pt x="333" y="257"/>
                    <a:pt x="333" y="257"/>
                    <a:pt x="333" y="257"/>
                  </a:cubicBezTo>
                  <a:cubicBezTo>
                    <a:pt x="348" y="271"/>
                    <a:pt x="348" y="271"/>
                    <a:pt x="348" y="271"/>
                  </a:cubicBezTo>
                  <a:cubicBezTo>
                    <a:pt x="350" y="272"/>
                    <a:pt x="351" y="273"/>
                    <a:pt x="353" y="274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61" y="282"/>
                    <a:pt x="361" y="282"/>
                    <a:pt x="361" y="282"/>
                  </a:cubicBezTo>
                  <a:cubicBezTo>
                    <a:pt x="362" y="283"/>
                    <a:pt x="365" y="287"/>
                    <a:pt x="365" y="287"/>
                  </a:cubicBezTo>
                  <a:cubicBezTo>
                    <a:pt x="370" y="292"/>
                    <a:pt x="370" y="292"/>
                    <a:pt x="370" y="292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5" y="309"/>
                    <a:pt x="393" y="325"/>
                    <a:pt x="397" y="339"/>
                  </a:cubicBezTo>
                  <a:cubicBezTo>
                    <a:pt x="400" y="353"/>
                    <a:pt x="399" y="365"/>
                    <a:pt x="393" y="376"/>
                  </a:cubicBezTo>
                  <a:cubicBezTo>
                    <a:pt x="387" y="387"/>
                    <a:pt x="377" y="396"/>
                    <a:pt x="363" y="403"/>
                  </a:cubicBezTo>
                  <a:cubicBezTo>
                    <a:pt x="347" y="410"/>
                    <a:pt x="328" y="415"/>
                    <a:pt x="304" y="416"/>
                  </a:cubicBezTo>
                  <a:cubicBezTo>
                    <a:pt x="299" y="417"/>
                    <a:pt x="294" y="417"/>
                    <a:pt x="289" y="417"/>
                  </a:cubicBezTo>
                  <a:close/>
                </a:path>
              </a:pathLst>
            </a:custGeom>
            <a:gradFill rotWithShape="1">
              <a:gsLst>
                <a:gs pos="0">
                  <a:srgbClr val="42A5F5">
                    <a:satMod val="103000"/>
                    <a:lumMod val="102000"/>
                    <a:tint val="94000"/>
                  </a:srgbClr>
                </a:gs>
                <a:gs pos="50000">
                  <a:srgbClr val="42A5F5">
                    <a:satMod val="110000"/>
                    <a:lumMod val="100000"/>
                    <a:shade val="100000"/>
                  </a:srgbClr>
                </a:gs>
                <a:gs pos="100000">
                  <a:srgbClr val="42A5F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2A5F5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5204231" y="3354357"/>
              <a:ext cx="2473135" cy="1782368"/>
            </a:xfrm>
            <a:custGeom>
              <a:avLst/>
              <a:gdLst>
                <a:gd name="T0" fmla="*/ 1222 w 1222"/>
                <a:gd name="T1" fmla="*/ 0 h 927"/>
                <a:gd name="T2" fmla="*/ 1037 w 1222"/>
                <a:gd name="T3" fmla="*/ 412 h 927"/>
                <a:gd name="T4" fmla="*/ 804 w 1222"/>
                <a:gd name="T5" fmla="*/ 441 h 927"/>
                <a:gd name="T6" fmla="*/ 806 w 1222"/>
                <a:gd name="T7" fmla="*/ 437 h 927"/>
                <a:gd name="T8" fmla="*/ 808 w 1222"/>
                <a:gd name="T9" fmla="*/ 434 h 927"/>
                <a:gd name="T10" fmla="*/ 809 w 1222"/>
                <a:gd name="T11" fmla="*/ 431 h 927"/>
                <a:gd name="T12" fmla="*/ 810 w 1222"/>
                <a:gd name="T13" fmla="*/ 428 h 927"/>
                <a:gd name="T14" fmla="*/ 825 w 1222"/>
                <a:gd name="T15" fmla="*/ 358 h 927"/>
                <a:gd name="T16" fmla="*/ 808 w 1222"/>
                <a:gd name="T17" fmla="*/ 303 h 927"/>
                <a:gd name="T18" fmla="*/ 761 w 1222"/>
                <a:gd name="T19" fmla="*/ 269 h 927"/>
                <a:gd name="T20" fmla="*/ 687 w 1222"/>
                <a:gd name="T21" fmla="*/ 262 h 927"/>
                <a:gd name="T22" fmla="*/ 601 w 1222"/>
                <a:gd name="T23" fmla="*/ 286 h 927"/>
                <a:gd name="T24" fmla="*/ 518 w 1222"/>
                <a:gd name="T25" fmla="*/ 335 h 927"/>
                <a:gd name="T26" fmla="*/ 449 w 1222"/>
                <a:gd name="T27" fmla="*/ 401 h 927"/>
                <a:gd name="T28" fmla="*/ 404 w 1222"/>
                <a:gd name="T29" fmla="*/ 477 h 927"/>
                <a:gd name="T30" fmla="*/ 393 w 1222"/>
                <a:gd name="T31" fmla="*/ 548 h 927"/>
                <a:gd name="T32" fmla="*/ 415 w 1222"/>
                <a:gd name="T33" fmla="*/ 601 h 927"/>
                <a:gd name="T34" fmla="*/ 465 w 1222"/>
                <a:gd name="T35" fmla="*/ 631 h 927"/>
                <a:gd name="T36" fmla="*/ 538 w 1222"/>
                <a:gd name="T37" fmla="*/ 634 h 927"/>
                <a:gd name="T38" fmla="*/ 541 w 1222"/>
                <a:gd name="T39" fmla="*/ 634 h 927"/>
                <a:gd name="T40" fmla="*/ 544 w 1222"/>
                <a:gd name="T41" fmla="*/ 633 h 927"/>
                <a:gd name="T42" fmla="*/ 547 w 1222"/>
                <a:gd name="T43" fmla="*/ 633 h 927"/>
                <a:gd name="T44" fmla="*/ 550 w 1222"/>
                <a:gd name="T45" fmla="*/ 632 h 927"/>
                <a:gd name="T46" fmla="*/ 461 w 1222"/>
                <a:gd name="T47" fmla="*/ 853 h 927"/>
                <a:gd name="T48" fmla="*/ 0 w 1222"/>
                <a:gd name="T49" fmla="*/ 927 h 927"/>
                <a:gd name="T50" fmla="*/ 297 w 1222"/>
                <a:gd name="T51" fmla="*/ 76 h 927"/>
                <a:gd name="T52" fmla="*/ 1222 w 1222"/>
                <a:gd name="T53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2" h="927">
                  <a:moveTo>
                    <a:pt x="1222" y="0"/>
                  </a:moveTo>
                  <a:cubicBezTo>
                    <a:pt x="1037" y="412"/>
                    <a:pt x="1037" y="412"/>
                    <a:pt x="1037" y="412"/>
                  </a:cubicBezTo>
                  <a:cubicBezTo>
                    <a:pt x="804" y="441"/>
                    <a:pt x="804" y="441"/>
                    <a:pt x="804" y="441"/>
                  </a:cubicBezTo>
                  <a:cubicBezTo>
                    <a:pt x="805" y="440"/>
                    <a:pt x="805" y="439"/>
                    <a:pt x="806" y="437"/>
                  </a:cubicBezTo>
                  <a:cubicBezTo>
                    <a:pt x="807" y="436"/>
                    <a:pt x="807" y="435"/>
                    <a:pt x="808" y="434"/>
                  </a:cubicBezTo>
                  <a:cubicBezTo>
                    <a:pt x="808" y="433"/>
                    <a:pt x="809" y="432"/>
                    <a:pt x="809" y="431"/>
                  </a:cubicBezTo>
                  <a:cubicBezTo>
                    <a:pt x="810" y="430"/>
                    <a:pt x="810" y="429"/>
                    <a:pt x="810" y="428"/>
                  </a:cubicBezTo>
                  <a:cubicBezTo>
                    <a:pt x="821" y="402"/>
                    <a:pt x="826" y="379"/>
                    <a:pt x="825" y="358"/>
                  </a:cubicBezTo>
                  <a:cubicBezTo>
                    <a:pt x="825" y="337"/>
                    <a:pt x="819" y="318"/>
                    <a:pt x="808" y="303"/>
                  </a:cubicBezTo>
                  <a:cubicBezTo>
                    <a:pt x="797" y="288"/>
                    <a:pt x="781" y="276"/>
                    <a:pt x="761" y="269"/>
                  </a:cubicBezTo>
                  <a:cubicBezTo>
                    <a:pt x="740" y="262"/>
                    <a:pt x="716" y="259"/>
                    <a:pt x="687" y="262"/>
                  </a:cubicBezTo>
                  <a:cubicBezTo>
                    <a:pt x="659" y="265"/>
                    <a:pt x="630" y="273"/>
                    <a:pt x="601" y="286"/>
                  </a:cubicBezTo>
                  <a:cubicBezTo>
                    <a:pt x="572" y="298"/>
                    <a:pt x="544" y="315"/>
                    <a:pt x="518" y="335"/>
                  </a:cubicBezTo>
                  <a:cubicBezTo>
                    <a:pt x="492" y="354"/>
                    <a:pt x="468" y="377"/>
                    <a:pt x="449" y="401"/>
                  </a:cubicBezTo>
                  <a:cubicBezTo>
                    <a:pt x="429" y="425"/>
                    <a:pt x="414" y="451"/>
                    <a:pt x="404" y="477"/>
                  </a:cubicBezTo>
                  <a:cubicBezTo>
                    <a:pt x="394" y="503"/>
                    <a:pt x="391" y="527"/>
                    <a:pt x="393" y="548"/>
                  </a:cubicBezTo>
                  <a:cubicBezTo>
                    <a:pt x="395" y="569"/>
                    <a:pt x="403" y="587"/>
                    <a:pt x="415" y="601"/>
                  </a:cubicBezTo>
                  <a:cubicBezTo>
                    <a:pt x="428" y="615"/>
                    <a:pt x="445" y="625"/>
                    <a:pt x="465" y="631"/>
                  </a:cubicBezTo>
                  <a:cubicBezTo>
                    <a:pt x="486" y="637"/>
                    <a:pt x="511" y="638"/>
                    <a:pt x="538" y="634"/>
                  </a:cubicBezTo>
                  <a:cubicBezTo>
                    <a:pt x="539" y="634"/>
                    <a:pt x="540" y="634"/>
                    <a:pt x="541" y="634"/>
                  </a:cubicBezTo>
                  <a:cubicBezTo>
                    <a:pt x="542" y="633"/>
                    <a:pt x="543" y="633"/>
                    <a:pt x="544" y="633"/>
                  </a:cubicBezTo>
                  <a:cubicBezTo>
                    <a:pt x="545" y="633"/>
                    <a:pt x="546" y="633"/>
                    <a:pt x="547" y="633"/>
                  </a:cubicBezTo>
                  <a:cubicBezTo>
                    <a:pt x="548" y="632"/>
                    <a:pt x="549" y="632"/>
                    <a:pt x="550" y="632"/>
                  </a:cubicBezTo>
                  <a:cubicBezTo>
                    <a:pt x="461" y="853"/>
                    <a:pt x="461" y="853"/>
                    <a:pt x="461" y="853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297" y="76"/>
                    <a:pt x="297" y="76"/>
                    <a:pt x="297" y="76"/>
                  </a:cubicBezTo>
                  <a:lnTo>
                    <a:pt x="1222" y="0"/>
                  </a:lnTo>
                  <a:close/>
                </a:path>
              </a:pathLst>
            </a:custGeom>
            <a:gradFill rotWithShape="1">
              <a:gsLst>
                <a:gs pos="0">
                  <a:srgbClr val="1976D2">
                    <a:satMod val="103000"/>
                    <a:lumMod val="102000"/>
                    <a:tint val="94000"/>
                  </a:srgbClr>
                </a:gs>
                <a:gs pos="50000">
                  <a:srgbClr val="1976D2">
                    <a:satMod val="110000"/>
                    <a:lumMod val="100000"/>
                    <a:shade val="100000"/>
                  </a:srgbClr>
                </a:gs>
                <a:gs pos="100000">
                  <a:srgbClr val="1976D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976D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6172426" y="4136681"/>
              <a:ext cx="1236995" cy="1091842"/>
            </a:xfrm>
            <a:custGeom>
              <a:avLst/>
              <a:gdLst>
                <a:gd name="T0" fmla="*/ 261 w 611"/>
                <a:gd name="T1" fmla="*/ 3 h 568"/>
                <a:gd name="T2" fmla="*/ 185 w 611"/>
                <a:gd name="T3" fmla="*/ 24 h 568"/>
                <a:gd name="T4" fmla="*/ 112 w 611"/>
                <a:gd name="T5" fmla="*/ 67 h 568"/>
                <a:gd name="T6" fmla="*/ 51 w 611"/>
                <a:gd name="T7" fmla="*/ 125 h 568"/>
                <a:gd name="T8" fmla="*/ 12 w 611"/>
                <a:gd name="T9" fmla="*/ 192 h 568"/>
                <a:gd name="T10" fmla="*/ 2 w 611"/>
                <a:gd name="T11" fmla="*/ 255 h 568"/>
                <a:gd name="T12" fmla="*/ 21 w 611"/>
                <a:gd name="T13" fmla="*/ 301 h 568"/>
                <a:gd name="T14" fmla="*/ 65 w 611"/>
                <a:gd name="T15" fmla="*/ 328 h 568"/>
                <a:gd name="T16" fmla="*/ 130 w 611"/>
                <a:gd name="T17" fmla="*/ 331 h 568"/>
                <a:gd name="T18" fmla="*/ 133 w 611"/>
                <a:gd name="T19" fmla="*/ 331 h 568"/>
                <a:gd name="T20" fmla="*/ 136 w 611"/>
                <a:gd name="T21" fmla="*/ 330 h 568"/>
                <a:gd name="T22" fmla="*/ 139 w 611"/>
                <a:gd name="T23" fmla="*/ 330 h 568"/>
                <a:gd name="T24" fmla="*/ 142 w 611"/>
                <a:gd name="T25" fmla="*/ 329 h 568"/>
                <a:gd name="T26" fmla="*/ 148 w 611"/>
                <a:gd name="T27" fmla="*/ 328 h 568"/>
                <a:gd name="T28" fmla="*/ 154 w 611"/>
                <a:gd name="T29" fmla="*/ 326 h 568"/>
                <a:gd name="T30" fmla="*/ 160 w 611"/>
                <a:gd name="T31" fmla="*/ 325 h 568"/>
                <a:gd name="T32" fmla="*/ 166 w 611"/>
                <a:gd name="T33" fmla="*/ 323 h 568"/>
                <a:gd name="T34" fmla="*/ 158 w 611"/>
                <a:gd name="T35" fmla="*/ 344 h 568"/>
                <a:gd name="T36" fmla="*/ 67 w 611"/>
                <a:gd name="T37" fmla="*/ 568 h 568"/>
                <a:gd name="T38" fmla="*/ 452 w 611"/>
                <a:gd name="T39" fmla="*/ 506 h 568"/>
                <a:gd name="T40" fmla="*/ 611 w 611"/>
                <a:gd name="T41" fmla="*/ 151 h 568"/>
                <a:gd name="T42" fmla="*/ 375 w 611"/>
                <a:gd name="T43" fmla="*/ 180 h 568"/>
                <a:gd name="T44" fmla="*/ 352 w 611"/>
                <a:gd name="T45" fmla="*/ 183 h 568"/>
                <a:gd name="T46" fmla="*/ 355 w 611"/>
                <a:gd name="T47" fmla="*/ 178 h 568"/>
                <a:gd name="T48" fmla="*/ 359 w 611"/>
                <a:gd name="T49" fmla="*/ 173 h 568"/>
                <a:gd name="T50" fmla="*/ 362 w 611"/>
                <a:gd name="T51" fmla="*/ 167 h 568"/>
                <a:gd name="T52" fmla="*/ 364 w 611"/>
                <a:gd name="T53" fmla="*/ 162 h 568"/>
                <a:gd name="T54" fmla="*/ 366 w 611"/>
                <a:gd name="T55" fmla="*/ 158 h 568"/>
                <a:gd name="T56" fmla="*/ 368 w 611"/>
                <a:gd name="T57" fmla="*/ 155 h 568"/>
                <a:gd name="T58" fmla="*/ 369 w 611"/>
                <a:gd name="T59" fmla="*/ 152 h 568"/>
                <a:gd name="T60" fmla="*/ 370 w 611"/>
                <a:gd name="T61" fmla="*/ 149 h 568"/>
                <a:gd name="T62" fmla="*/ 383 w 611"/>
                <a:gd name="T63" fmla="*/ 87 h 568"/>
                <a:gd name="T64" fmla="*/ 368 w 611"/>
                <a:gd name="T65" fmla="*/ 39 h 568"/>
                <a:gd name="T66" fmla="*/ 326 w 611"/>
                <a:gd name="T67" fmla="*/ 9 h 568"/>
                <a:gd name="T68" fmla="*/ 261 w 611"/>
                <a:gd name="T69" fmla="*/ 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568">
                  <a:moveTo>
                    <a:pt x="261" y="3"/>
                  </a:moveTo>
                  <a:cubicBezTo>
                    <a:pt x="236" y="5"/>
                    <a:pt x="210" y="13"/>
                    <a:pt x="185" y="24"/>
                  </a:cubicBezTo>
                  <a:cubicBezTo>
                    <a:pt x="160" y="35"/>
                    <a:pt x="135" y="50"/>
                    <a:pt x="112" y="67"/>
                  </a:cubicBezTo>
                  <a:cubicBezTo>
                    <a:pt x="89" y="84"/>
                    <a:pt x="68" y="104"/>
                    <a:pt x="51" y="125"/>
                  </a:cubicBezTo>
                  <a:cubicBezTo>
                    <a:pt x="34" y="147"/>
                    <a:pt x="21" y="169"/>
                    <a:pt x="12" y="192"/>
                  </a:cubicBezTo>
                  <a:cubicBezTo>
                    <a:pt x="3" y="215"/>
                    <a:pt x="0" y="236"/>
                    <a:pt x="2" y="255"/>
                  </a:cubicBezTo>
                  <a:cubicBezTo>
                    <a:pt x="4" y="273"/>
                    <a:pt x="10" y="289"/>
                    <a:pt x="21" y="301"/>
                  </a:cubicBezTo>
                  <a:cubicBezTo>
                    <a:pt x="32" y="314"/>
                    <a:pt x="47" y="323"/>
                    <a:pt x="65" y="328"/>
                  </a:cubicBezTo>
                  <a:cubicBezTo>
                    <a:pt x="84" y="333"/>
                    <a:pt x="105" y="334"/>
                    <a:pt x="130" y="331"/>
                  </a:cubicBezTo>
                  <a:cubicBezTo>
                    <a:pt x="131" y="331"/>
                    <a:pt x="132" y="331"/>
                    <a:pt x="133" y="331"/>
                  </a:cubicBezTo>
                  <a:cubicBezTo>
                    <a:pt x="134" y="330"/>
                    <a:pt x="135" y="330"/>
                    <a:pt x="136" y="330"/>
                  </a:cubicBezTo>
                  <a:cubicBezTo>
                    <a:pt x="137" y="330"/>
                    <a:pt x="138" y="330"/>
                    <a:pt x="139" y="330"/>
                  </a:cubicBezTo>
                  <a:cubicBezTo>
                    <a:pt x="140" y="329"/>
                    <a:pt x="141" y="329"/>
                    <a:pt x="142" y="329"/>
                  </a:cubicBezTo>
                  <a:cubicBezTo>
                    <a:pt x="144" y="329"/>
                    <a:pt x="146" y="328"/>
                    <a:pt x="148" y="328"/>
                  </a:cubicBezTo>
                  <a:cubicBezTo>
                    <a:pt x="150" y="327"/>
                    <a:pt x="152" y="327"/>
                    <a:pt x="154" y="326"/>
                  </a:cubicBezTo>
                  <a:cubicBezTo>
                    <a:pt x="156" y="326"/>
                    <a:pt x="158" y="325"/>
                    <a:pt x="160" y="325"/>
                  </a:cubicBezTo>
                  <a:cubicBezTo>
                    <a:pt x="162" y="324"/>
                    <a:pt x="164" y="324"/>
                    <a:pt x="166" y="323"/>
                  </a:cubicBezTo>
                  <a:cubicBezTo>
                    <a:pt x="158" y="344"/>
                    <a:pt x="158" y="344"/>
                    <a:pt x="158" y="344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452" y="506"/>
                    <a:pt x="452" y="506"/>
                    <a:pt x="452" y="506"/>
                  </a:cubicBezTo>
                  <a:cubicBezTo>
                    <a:pt x="611" y="151"/>
                    <a:pt x="611" y="151"/>
                    <a:pt x="611" y="151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53" y="182"/>
                    <a:pt x="354" y="180"/>
                    <a:pt x="355" y="178"/>
                  </a:cubicBezTo>
                  <a:cubicBezTo>
                    <a:pt x="356" y="176"/>
                    <a:pt x="358" y="174"/>
                    <a:pt x="359" y="173"/>
                  </a:cubicBezTo>
                  <a:cubicBezTo>
                    <a:pt x="360" y="171"/>
                    <a:pt x="361" y="169"/>
                    <a:pt x="362" y="167"/>
                  </a:cubicBezTo>
                  <a:cubicBezTo>
                    <a:pt x="363" y="165"/>
                    <a:pt x="364" y="163"/>
                    <a:pt x="364" y="162"/>
                  </a:cubicBezTo>
                  <a:cubicBezTo>
                    <a:pt x="365" y="160"/>
                    <a:pt x="366" y="159"/>
                    <a:pt x="366" y="158"/>
                  </a:cubicBezTo>
                  <a:cubicBezTo>
                    <a:pt x="367" y="157"/>
                    <a:pt x="367" y="156"/>
                    <a:pt x="368" y="155"/>
                  </a:cubicBezTo>
                  <a:cubicBezTo>
                    <a:pt x="368" y="154"/>
                    <a:pt x="369" y="153"/>
                    <a:pt x="369" y="152"/>
                  </a:cubicBezTo>
                  <a:cubicBezTo>
                    <a:pt x="369" y="151"/>
                    <a:pt x="370" y="150"/>
                    <a:pt x="370" y="149"/>
                  </a:cubicBezTo>
                  <a:cubicBezTo>
                    <a:pt x="380" y="126"/>
                    <a:pt x="384" y="105"/>
                    <a:pt x="383" y="87"/>
                  </a:cubicBezTo>
                  <a:cubicBezTo>
                    <a:pt x="383" y="68"/>
                    <a:pt x="377" y="52"/>
                    <a:pt x="368" y="39"/>
                  </a:cubicBezTo>
                  <a:cubicBezTo>
                    <a:pt x="358" y="25"/>
                    <a:pt x="344" y="15"/>
                    <a:pt x="326" y="9"/>
                  </a:cubicBezTo>
                  <a:cubicBezTo>
                    <a:pt x="308" y="2"/>
                    <a:pt x="286" y="0"/>
                    <a:pt x="261" y="3"/>
                  </a:cubicBezTo>
                  <a:close/>
                </a:path>
              </a:pathLst>
            </a:custGeom>
            <a:gradFill>
              <a:gsLst>
                <a:gs pos="51000">
                  <a:srgbClr val="1565C0">
                    <a:lumMod val="40000"/>
                    <a:lumOff val="60000"/>
                  </a:srgbClr>
                </a:gs>
                <a:gs pos="0">
                  <a:srgbClr val="1565C0">
                    <a:lumMod val="20000"/>
                    <a:lumOff val="80000"/>
                  </a:srgbClr>
                </a:gs>
                <a:gs pos="100000">
                  <a:srgbClr val="1565C0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6188678" y="4155366"/>
              <a:ext cx="1194222" cy="1052036"/>
            </a:xfrm>
            <a:custGeom>
              <a:avLst/>
              <a:gdLst>
                <a:gd name="T0" fmla="*/ 172 w 590"/>
                <a:gd name="T1" fmla="*/ 301 h 547"/>
                <a:gd name="T2" fmla="*/ 156 w 590"/>
                <a:gd name="T3" fmla="*/ 305 h 547"/>
                <a:gd name="T4" fmla="*/ 150 w 590"/>
                <a:gd name="T5" fmla="*/ 307 h 547"/>
                <a:gd name="T6" fmla="*/ 144 w 590"/>
                <a:gd name="T7" fmla="*/ 308 h 547"/>
                <a:gd name="T8" fmla="*/ 138 w 590"/>
                <a:gd name="T9" fmla="*/ 310 h 547"/>
                <a:gd name="T10" fmla="*/ 132 w 590"/>
                <a:gd name="T11" fmla="*/ 311 h 547"/>
                <a:gd name="T12" fmla="*/ 123 w 590"/>
                <a:gd name="T13" fmla="*/ 313 h 547"/>
                <a:gd name="T14" fmla="*/ 121 w 590"/>
                <a:gd name="T15" fmla="*/ 313 h 547"/>
                <a:gd name="T16" fmla="*/ 95 w 590"/>
                <a:gd name="T17" fmla="*/ 315 h 547"/>
                <a:gd name="T18" fmla="*/ 60 w 590"/>
                <a:gd name="T19" fmla="*/ 310 h 547"/>
                <a:gd name="T20" fmla="*/ 19 w 590"/>
                <a:gd name="T21" fmla="*/ 286 h 547"/>
                <a:gd name="T22" fmla="*/ 2 w 590"/>
                <a:gd name="T23" fmla="*/ 244 h 547"/>
                <a:gd name="T24" fmla="*/ 11 w 590"/>
                <a:gd name="T25" fmla="*/ 185 h 547"/>
                <a:gd name="T26" fmla="*/ 50 w 590"/>
                <a:gd name="T27" fmla="*/ 120 h 547"/>
                <a:gd name="T28" fmla="*/ 109 w 590"/>
                <a:gd name="T29" fmla="*/ 63 h 547"/>
                <a:gd name="T30" fmla="*/ 180 w 590"/>
                <a:gd name="T31" fmla="*/ 21 h 547"/>
                <a:gd name="T32" fmla="*/ 254 w 590"/>
                <a:gd name="T33" fmla="*/ 1 h 547"/>
                <a:gd name="T34" fmla="*/ 273 w 590"/>
                <a:gd name="T35" fmla="*/ 0 h 547"/>
                <a:gd name="T36" fmla="*/ 315 w 590"/>
                <a:gd name="T37" fmla="*/ 6 h 547"/>
                <a:gd name="T38" fmla="*/ 353 w 590"/>
                <a:gd name="T39" fmla="*/ 33 h 547"/>
                <a:gd name="T40" fmla="*/ 367 w 590"/>
                <a:gd name="T41" fmla="*/ 77 h 547"/>
                <a:gd name="T42" fmla="*/ 355 w 590"/>
                <a:gd name="T43" fmla="*/ 135 h 547"/>
                <a:gd name="T44" fmla="*/ 354 w 590"/>
                <a:gd name="T45" fmla="*/ 139 h 547"/>
                <a:gd name="T46" fmla="*/ 351 w 590"/>
                <a:gd name="T47" fmla="*/ 145 h 547"/>
                <a:gd name="T48" fmla="*/ 349 w 590"/>
                <a:gd name="T49" fmla="*/ 148 h 547"/>
                <a:gd name="T50" fmla="*/ 346 w 590"/>
                <a:gd name="T51" fmla="*/ 153 h 547"/>
                <a:gd name="T52" fmla="*/ 344 w 590"/>
                <a:gd name="T53" fmla="*/ 158 h 547"/>
                <a:gd name="T54" fmla="*/ 341 w 590"/>
                <a:gd name="T55" fmla="*/ 162 h 547"/>
                <a:gd name="T56" fmla="*/ 340 w 590"/>
                <a:gd name="T57" fmla="*/ 164 h 547"/>
                <a:gd name="T58" fmla="*/ 337 w 590"/>
                <a:gd name="T59" fmla="*/ 169 h 547"/>
                <a:gd name="T60" fmla="*/ 328 w 590"/>
                <a:gd name="T61" fmla="*/ 184 h 547"/>
                <a:gd name="T62" fmla="*/ 590 w 590"/>
                <a:gd name="T63" fmla="*/ 151 h 547"/>
                <a:gd name="T64" fmla="*/ 438 w 590"/>
                <a:gd name="T65" fmla="*/ 489 h 547"/>
                <a:gd name="T66" fmla="*/ 72 w 590"/>
                <a:gd name="T67" fmla="*/ 547 h 547"/>
                <a:gd name="T68" fmla="*/ 172 w 590"/>
                <a:gd name="T69" fmla="*/ 30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7">
                  <a:moveTo>
                    <a:pt x="172" y="301"/>
                  </a:moveTo>
                  <a:cubicBezTo>
                    <a:pt x="156" y="305"/>
                    <a:pt x="156" y="305"/>
                    <a:pt x="156" y="305"/>
                  </a:cubicBezTo>
                  <a:cubicBezTo>
                    <a:pt x="154" y="306"/>
                    <a:pt x="152" y="306"/>
                    <a:pt x="150" y="307"/>
                  </a:cubicBezTo>
                  <a:cubicBezTo>
                    <a:pt x="148" y="307"/>
                    <a:pt x="146" y="308"/>
                    <a:pt x="144" y="308"/>
                  </a:cubicBezTo>
                  <a:cubicBezTo>
                    <a:pt x="138" y="310"/>
                    <a:pt x="138" y="310"/>
                    <a:pt x="138" y="310"/>
                  </a:cubicBezTo>
                  <a:cubicBezTo>
                    <a:pt x="136" y="310"/>
                    <a:pt x="134" y="311"/>
                    <a:pt x="132" y="311"/>
                  </a:cubicBezTo>
                  <a:cubicBezTo>
                    <a:pt x="132" y="311"/>
                    <a:pt x="124" y="312"/>
                    <a:pt x="123" y="313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12" y="314"/>
                    <a:pt x="103" y="315"/>
                    <a:pt x="95" y="315"/>
                  </a:cubicBezTo>
                  <a:cubicBezTo>
                    <a:pt x="82" y="315"/>
                    <a:pt x="70" y="313"/>
                    <a:pt x="60" y="310"/>
                  </a:cubicBezTo>
                  <a:cubicBezTo>
                    <a:pt x="43" y="305"/>
                    <a:pt x="29" y="297"/>
                    <a:pt x="19" y="286"/>
                  </a:cubicBezTo>
                  <a:cubicBezTo>
                    <a:pt x="9" y="275"/>
                    <a:pt x="4" y="260"/>
                    <a:pt x="2" y="244"/>
                  </a:cubicBezTo>
                  <a:cubicBezTo>
                    <a:pt x="0" y="226"/>
                    <a:pt x="3" y="206"/>
                    <a:pt x="11" y="185"/>
                  </a:cubicBezTo>
                  <a:cubicBezTo>
                    <a:pt x="20" y="163"/>
                    <a:pt x="33" y="142"/>
                    <a:pt x="50" y="120"/>
                  </a:cubicBezTo>
                  <a:cubicBezTo>
                    <a:pt x="66" y="100"/>
                    <a:pt x="86" y="80"/>
                    <a:pt x="109" y="63"/>
                  </a:cubicBezTo>
                  <a:cubicBezTo>
                    <a:pt x="131" y="46"/>
                    <a:pt x="155" y="32"/>
                    <a:pt x="180" y="21"/>
                  </a:cubicBezTo>
                  <a:cubicBezTo>
                    <a:pt x="206" y="10"/>
                    <a:pt x="231" y="3"/>
                    <a:pt x="254" y="1"/>
                  </a:cubicBezTo>
                  <a:cubicBezTo>
                    <a:pt x="261" y="0"/>
                    <a:pt x="267" y="0"/>
                    <a:pt x="273" y="0"/>
                  </a:cubicBezTo>
                  <a:cubicBezTo>
                    <a:pt x="289" y="0"/>
                    <a:pt x="303" y="2"/>
                    <a:pt x="315" y="6"/>
                  </a:cubicBezTo>
                  <a:cubicBezTo>
                    <a:pt x="331" y="12"/>
                    <a:pt x="344" y="21"/>
                    <a:pt x="353" y="33"/>
                  </a:cubicBezTo>
                  <a:cubicBezTo>
                    <a:pt x="362" y="45"/>
                    <a:pt x="367" y="60"/>
                    <a:pt x="367" y="77"/>
                  </a:cubicBezTo>
                  <a:cubicBezTo>
                    <a:pt x="368" y="95"/>
                    <a:pt x="364" y="115"/>
                    <a:pt x="355" y="135"/>
                  </a:cubicBezTo>
                  <a:cubicBezTo>
                    <a:pt x="355" y="136"/>
                    <a:pt x="354" y="139"/>
                    <a:pt x="354" y="139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9" y="148"/>
                    <a:pt x="349" y="148"/>
                    <a:pt x="349" y="148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6" y="155"/>
                    <a:pt x="345" y="157"/>
                    <a:pt x="344" y="158"/>
                  </a:cubicBezTo>
                  <a:cubicBezTo>
                    <a:pt x="343" y="160"/>
                    <a:pt x="342" y="161"/>
                    <a:pt x="341" y="162"/>
                  </a:cubicBezTo>
                  <a:cubicBezTo>
                    <a:pt x="340" y="164"/>
                    <a:pt x="340" y="164"/>
                    <a:pt x="340" y="164"/>
                  </a:cubicBezTo>
                  <a:cubicBezTo>
                    <a:pt x="339" y="165"/>
                    <a:pt x="338" y="167"/>
                    <a:pt x="337" y="169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438" y="489"/>
                    <a:pt x="438" y="489"/>
                    <a:pt x="438" y="489"/>
                  </a:cubicBezTo>
                  <a:cubicBezTo>
                    <a:pt x="72" y="547"/>
                    <a:pt x="72" y="547"/>
                    <a:pt x="72" y="547"/>
                  </a:cubicBezTo>
                  <a:lnTo>
                    <a:pt x="172" y="301"/>
                  </a:lnTo>
                  <a:close/>
                </a:path>
              </a:pathLst>
            </a:custGeom>
            <a:gradFill rotWithShape="1">
              <a:gsLst>
                <a:gs pos="0">
                  <a:srgbClr val="1565C0">
                    <a:satMod val="103000"/>
                    <a:lumMod val="102000"/>
                    <a:tint val="94000"/>
                  </a:srgbClr>
                </a:gs>
                <a:gs pos="50000">
                  <a:srgbClr val="1565C0">
                    <a:satMod val="110000"/>
                    <a:lumMod val="100000"/>
                    <a:shade val="100000"/>
                  </a:srgbClr>
                </a:gs>
                <a:gs pos="100000">
                  <a:srgbClr val="1565C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565C0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4832962" y="2241392"/>
              <a:ext cx="2844405" cy="2895333"/>
            </a:xfrm>
            <a:custGeom>
              <a:avLst/>
              <a:gdLst>
                <a:gd name="T0" fmla="*/ 3318 w 3325"/>
                <a:gd name="T1" fmla="*/ 1363 h 3564"/>
                <a:gd name="T2" fmla="*/ 1141 w 3325"/>
                <a:gd name="T3" fmla="*/ 1541 h 3564"/>
                <a:gd name="T4" fmla="*/ 15 w 3325"/>
                <a:gd name="T5" fmla="*/ 0 h 3564"/>
                <a:gd name="T6" fmla="*/ 3 w 3325"/>
                <a:gd name="T7" fmla="*/ 0 h 3564"/>
                <a:gd name="T8" fmla="*/ 0 w 3325"/>
                <a:gd name="T9" fmla="*/ 12 h 3564"/>
                <a:gd name="T10" fmla="*/ 1127 w 3325"/>
                <a:gd name="T11" fmla="*/ 1550 h 3564"/>
                <a:gd name="T12" fmla="*/ 426 w 3325"/>
                <a:gd name="T13" fmla="*/ 3555 h 3564"/>
                <a:gd name="T14" fmla="*/ 434 w 3325"/>
                <a:gd name="T15" fmla="*/ 3564 h 3564"/>
                <a:gd name="T16" fmla="*/ 443 w 3325"/>
                <a:gd name="T17" fmla="*/ 3564 h 3564"/>
                <a:gd name="T18" fmla="*/ 1143 w 3325"/>
                <a:gd name="T19" fmla="*/ 1557 h 3564"/>
                <a:gd name="T20" fmla="*/ 3321 w 3325"/>
                <a:gd name="T21" fmla="*/ 1380 h 3564"/>
                <a:gd name="T22" fmla="*/ 3325 w 3325"/>
                <a:gd name="T23" fmla="*/ 1370 h 3564"/>
                <a:gd name="T24" fmla="*/ 3318 w 3325"/>
                <a:gd name="T25" fmla="*/ 1363 h 3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5" h="3564">
                  <a:moveTo>
                    <a:pt x="3318" y="1363"/>
                  </a:moveTo>
                  <a:lnTo>
                    <a:pt x="1141" y="154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27" y="1550"/>
                  </a:lnTo>
                  <a:lnTo>
                    <a:pt x="426" y="3555"/>
                  </a:lnTo>
                  <a:lnTo>
                    <a:pt x="434" y="3564"/>
                  </a:lnTo>
                  <a:lnTo>
                    <a:pt x="443" y="3564"/>
                  </a:lnTo>
                  <a:lnTo>
                    <a:pt x="1143" y="1557"/>
                  </a:lnTo>
                  <a:lnTo>
                    <a:pt x="3321" y="1380"/>
                  </a:lnTo>
                  <a:lnTo>
                    <a:pt x="3325" y="1370"/>
                  </a:lnTo>
                  <a:lnTo>
                    <a:pt x="3318" y="136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40"/>
          <p:cNvGrpSpPr/>
          <p:nvPr/>
        </p:nvGrpSpPr>
        <p:grpSpPr>
          <a:xfrm rot="1763613">
            <a:off x="2174780" y="3592026"/>
            <a:ext cx="1014606" cy="950521"/>
            <a:chOff x="2235200" y="3500587"/>
            <a:chExt cx="2372426" cy="409412"/>
          </a:xfrm>
        </p:grpSpPr>
        <p:cxnSp>
          <p:nvCxnSpPr>
            <p:cNvPr id="103" name="Straight Connector 41"/>
            <p:cNvCxnSpPr/>
            <p:nvPr/>
          </p:nvCxnSpPr>
          <p:spPr>
            <a:xfrm flipH="1">
              <a:off x="3886154" y="3500587"/>
              <a:ext cx="721472" cy="409412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04" name="Straight Connector 42"/>
            <p:cNvCxnSpPr/>
            <p:nvPr/>
          </p:nvCxnSpPr>
          <p:spPr>
            <a:xfrm flipH="1">
              <a:off x="2235200" y="3909998"/>
              <a:ext cx="1650955" cy="0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  <a:tailEnd type="oval"/>
            </a:ln>
            <a:effectLst/>
          </p:spPr>
        </p:cxnSp>
      </p:grpSp>
      <p:grpSp>
        <p:nvGrpSpPr>
          <p:cNvPr id="105" name="Group 43"/>
          <p:cNvGrpSpPr/>
          <p:nvPr/>
        </p:nvGrpSpPr>
        <p:grpSpPr>
          <a:xfrm rot="20693778" flipH="1">
            <a:off x="5434321" y="2360650"/>
            <a:ext cx="1444275" cy="137977"/>
            <a:chOff x="1399125" y="2481978"/>
            <a:chExt cx="3117869" cy="313657"/>
          </a:xfrm>
        </p:grpSpPr>
        <p:cxnSp>
          <p:nvCxnSpPr>
            <p:cNvPr id="106" name="Straight Connector 44"/>
            <p:cNvCxnSpPr/>
            <p:nvPr/>
          </p:nvCxnSpPr>
          <p:spPr>
            <a:xfrm flipH="1" flipV="1">
              <a:off x="3555062" y="2481981"/>
              <a:ext cx="961932" cy="313654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07" name="Straight Connector 45"/>
            <p:cNvCxnSpPr/>
            <p:nvPr/>
          </p:nvCxnSpPr>
          <p:spPr>
            <a:xfrm flipH="1">
              <a:off x="1399125" y="2481978"/>
              <a:ext cx="2155938" cy="0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  <a:tailEnd type="oval"/>
            </a:ln>
            <a:effectLst/>
          </p:spPr>
        </p:cxnSp>
      </p:grpSp>
      <p:sp>
        <p:nvSpPr>
          <p:cNvPr id="115" name="Rectangle 53"/>
          <p:cNvSpPr/>
          <p:nvPr/>
        </p:nvSpPr>
        <p:spPr>
          <a:xfrm>
            <a:off x="6835674" y="1769414"/>
            <a:ext cx="1644129" cy="28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Что означает</a:t>
            </a:r>
          </a:p>
        </p:txBody>
      </p:sp>
      <p:sp>
        <p:nvSpPr>
          <p:cNvPr id="118" name="Rectangle 56"/>
          <p:cNvSpPr/>
          <p:nvPr/>
        </p:nvSpPr>
        <p:spPr>
          <a:xfrm>
            <a:off x="113869" y="3534710"/>
            <a:ext cx="190022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Степень ограничения трудоспособности</a:t>
            </a:r>
          </a:p>
        </p:txBody>
      </p:sp>
      <p:sp>
        <p:nvSpPr>
          <p:cNvPr id="121" name="Rectangle 59"/>
          <p:cNvSpPr/>
          <p:nvPr/>
        </p:nvSpPr>
        <p:spPr>
          <a:xfrm>
            <a:off x="7249370" y="4508936"/>
            <a:ext cx="207301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Что указать в трудовом договоре</a:t>
            </a:r>
          </a:p>
        </p:txBody>
      </p:sp>
      <p:sp>
        <p:nvSpPr>
          <p:cNvPr id="123" name="Rectangle 56"/>
          <p:cNvSpPr/>
          <p:nvPr/>
        </p:nvSpPr>
        <p:spPr>
          <a:xfrm>
            <a:off x="94135" y="4379676"/>
            <a:ext cx="1900223" cy="28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Первая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Rectangle 56"/>
          <p:cNvSpPr/>
          <p:nvPr/>
        </p:nvSpPr>
        <p:spPr>
          <a:xfrm>
            <a:off x="6563052" y="2359271"/>
            <a:ext cx="40705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Работник может трудиться в обычных условиях при уменьшении объема работы, выполнять работу более низкой квалификации или напряженности</a:t>
            </a:r>
          </a:p>
        </p:txBody>
      </p:sp>
      <p:sp>
        <p:nvSpPr>
          <p:cNvPr id="125" name="Rectangle 56"/>
          <p:cNvSpPr/>
          <p:nvPr/>
        </p:nvSpPr>
        <p:spPr>
          <a:xfrm>
            <a:off x="6258153" y="5362927"/>
            <a:ext cx="395987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Укажите, что установили режим работы с уменьшением объема, напряженности или тяжести труда. Указывать, насколько именно уменьшили объем работы, не обязательно</a:t>
            </a:r>
          </a:p>
        </p:txBody>
      </p:sp>
      <p:grpSp>
        <p:nvGrpSpPr>
          <p:cNvPr id="126" name="Group 46"/>
          <p:cNvGrpSpPr/>
          <p:nvPr/>
        </p:nvGrpSpPr>
        <p:grpSpPr>
          <a:xfrm rot="20151984" flipH="1">
            <a:off x="5689903" y="4287951"/>
            <a:ext cx="1220803" cy="861363"/>
            <a:chOff x="2235200" y="3500587"/>
            <a:chExt cx="2372426" cy="409412"/>
          </a:xfrm>
        </p:grpSpPr>
        <p:cxnSp>
          <p:nvCxnSpPr>
            <p:cNvPr id="127" name="Straight Connector 47"/>
            <p:cNvCxnSpPr/>
            <p:nvPr/>
          </p:nvCxnSpPr>
          <p:spPr>
            <a:xfrm flipH="1">
              <a:off x="3886154" y="3500587"/>
              <a:ext cx="721472" cy="409412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28" name="Straight Connector 48"/>
            <p:cNvCxnSpPr/>
            <p:nvPr/>
          </p:nvCxnSpPr>
          <p:spPr>
            <a:xfrm flipH="1">
              <a:off x="2235200" y="3909998"/>
              <a:ext cx="1650955" cy="0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80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-278674" y="581324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5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Трудовой договор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56734" y="4992606"/>
            <a:ext cx="1799163" cy="1799163"/>
            <a:chOff x="639460" y="1417358"/>
            <a:chExt cx="4338640" cy="4338640"/>
          </a:xfrm>
          <a:solidFill>
            <a:schemeClr val="accent1"/>
          </a:solidFill>
        </p:grpSpPr>
        <p:sp>
          <p:nvSpPr>
            <p:cNvPr id="8" name="Shape 2362"/>
            <p:cNvSpPr/>
            <p:nvPr/>
          </p:nvSpPr>
          <p:spPr>
            <a:xfrm>
              <a:off x="1548303" y="3847028"/>
              <a:ext cx="2139564" cy="190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66" extrusionOk="0">
                  <a:moveTo>
                    <a:pt x="9685" y="2749"/>
                  </a:moveTo>
                  <a:cubicBezTo>
                    <a:pt x="10641" y="3320"/>
                    <a:pt x="11182" y="2928"/>
                    <a:pt x="13126" y="1821"/>
                  </a:cubicBezTo>
                  <a:cubicBezTo>
                    <a:pt x="15037" y="678"/>
                    <a:pt x="15865" y="2285"/>
                    <a:pt x="15865" y="2285"/>
                  </a:cubicBezTo>
                  <a:cubicBezTo>
                    <a:pt x="14336" y="5462"/>
                    <a:pt x="14336" y="5462"/>
                    <a:pt x="14336" y="5462"/>
                  </a:cubicBezTo>
                  <a:cubicBezTo>
                    <a:pt x="21122" y="12996"/>
                    <a:pt x="21122" y="12996"/>
                    <a:pt x="21122" y="12996"/>
                  </a:cubicBezTo>
                  <a:cubicBezTo>
                    <a:pt x="21568" y="13531"/>
                    <a:pt x="21600" y="14388"/>
                    <a:pt x="21122" y="14924"/>
                  </a:cubicBezTo>
                  <a:cubicBezTo>
                    <a:pt x="20644" y="15459"/>
                    <a:pt x="19880" y="15459"/>
                    <a:pt x="19402" y="14924"/>
                  </a:cubicBezTo>
                  <a:cubicBezTo>
                    <a:pt x="18414" y="13817"/>
                    <a:pt x="18414" y="13817"/>
                    <a:pt x="18414" y="13817"/>
                  </a:cubicBezTo>
                  <a:cubicBezTo>
                    <a:pt x="18350" y="13781"/>
                    <a:pt x="18287" y="13745"/>
                    <a:pt x="18223" y="13745"/>
                  </a:cubicBezTo>
                  <a:cubicBezTo>
                    <a:pt x="18159" y="13745"/>
                    <a:pt x="18096" y="13781"/>
                    <a:pt x="18032" y="13817"/>
                  </a:cubicBezTo>
                  <a:cubicBezTo>
                    <a:pt x="17936" y="13924"/>
                    <a:pt x="17936" y="14138"/>
                    <a:pt x="18032" y="14245"/>
                  </a:cubicBezTo>
                  <a:cubicBezTo>
                    <a:pt x="19529" y="15923"/>
                    <a:pt x="19529" y="15923"/>
                    <a:pt x="19529" y="15923"/>
                  </a:cubicBezTo>
                  <a:cubicBezTo>
                    <a:pt x="20007" y="16459"/>
                    <a:pt x="20007" y="17316"/>
                    <a:pt x="19561" y="17851"/>
                  </a:cubicBezTo>
                  <a:cubicBezTo>
                    <a:pt x="19561" y="17851"/>
                    <a:pt x="19561" y="17851"/>
                    <a:pt x="19561" y="17851"/>
                  </a:cubicBezTo>
                  <a:cubicBezTo>
                    <a:pt x="19083" y="18387"/>
                    <a:pt x="18319" y="18387"/>
                    <a:pt x="17841" y="17851"/>
                  </a:cubicBezTo>
                  <a:cubicBezTo>
                    <a:pt x="16280" y="16102"/>
                    <a:pt x="16280" y="16102"/>
                    <a:pt x="16280" y="16102"/>
                  </a:cubicBezTo>
                  <a:cubicBezTo>
                    <a:pt x="16248" y="16066"/>
                    <a:pt x="16152" y="16030"/>
                    <a:pt x="16088" y="16030"/>
                  </a:cubicBezTo>
                  <a:cubicBezTo>
                    <a:pt x="16025" y="16030"/>
                    <a:pt x="15961" y="16066"/>
                    <a:pt x="15897" y="16102"/>
                  </a:cubicBezTo>
                  <a:cubicBezTo>
                    <a:pt x="15802" y="16245"/>
                    <a:pt x="15802" y="16423"/>
                    <a:pt x="15897" y="16530"/>
                  </a:cubicBezTo>
                  <a:cubicBezTo>
                    <a:pt x="17076" y="17816"/>
                    <a:pt x="17076" y="17816"/>
                    <a:pt x="17076" y="17816"/>
                  </a:cubicBezTo>
                  <a:cubicBezTo>
                    <a:pt x="17299" y="18065"/>
                    <a:pt x="17427" y="18422"/>
                    <a:pt x="17427" y="18780"/>
                  </a:cubicBezTo>
                  <a:cubicBezTo>
                    <a:pt x="17427" y="19137"/>
                    <a:pt x="17299" y="19494"/>
                    <a:pt x="17076" y="19743"/>
                  </a:cubicBezTo>
                  <a:cubicBezTo>
                    <a:pt x="16598" y="20279"/>
                    <a:pt x="15834" y="20279"/>
                    <a:pt x="15356" y="19743"/>
                  </a:cubicBezTo>
                  <a:cubicBezTo>
                    <a:pt x="13731" y="17923"/>
                    <a:pt x="13731" y="17923"/>
                    <a:pt x="13731" y="17923"/>
                  </a:cubicBezTo>
                  <a:cubicBezTo>
                    <a:pt x="13635" y="17816"/>
                    <a:pt x="13444" y="17816"/>
                    <a:pt x="13349" y="17923"/>
                  </a:cubicBezTo>
                  <a:cubicBezTo>
                    <a:pt x="13349" y="17923"/>
                    <a:pt x="13349" y="17923"/>
                    <a:pt x="13349" y="17923"/>
                  </a:cubicBezTo>
                  <a:cubicBezTo>
                    <a:pt x="13317" y="17994"/>
                    <a:pt x="13285" y="18065"/>
                    <a:pt x="13285" y="18137"/>
                  </a:cubicBezTo>
                  <a:cubicBezTo>
                    <a:pt x="13285" y="18244"/>
                    <a:pt x="13317" y="18315"/>
                    <a:pt x="13349" y="18351"/>
                  </a:cubicBezTo>
                  <a:cubicBezTo>
                    <a:pt x="14081" y="19137"/>
                    <a:pt x="14081" y="19137"/>
                    <a:pt x="14081" y="19137"/>
                  </a:cubicBezTo>
                  <a:cubicBezTo>
                    <a:pt x="14527" y="19672"/>
                    <a:pt x="14559" y="20529"/>
                    <a:pt x="14081" y="21064"/>
                  </a:cubicBezTo>
                  <a:cubicBezTo>
                    <a:pt x="13604" y="21600"/>
                    <a:pt x="12839" y="21600"/>
                    <a:pt x="12361" y="21064"/>
                  </a:cubicBezTo>
                  <a:cubicBezTo>
                    <a:pt x="6595" y="14638"/>
                    <a:pt x="6595" y="14638"/>
                    <a:pt x="6595" y="14638"/>
                  </a:cubicBezTo>
                  <a:cubicBezTo>
                    <a:pt x="5894" y="13888"/>
                    <a:pt x="5320" y="12996"/>
                    <a:pt x="4874" y="12032"/>
                  </a:cubicBezTo>
                  <a:cubicBezTo>
                    <a:pt x="4396" y="11032"/>
                    <a:pt x="3791" y="10104"/>
                    <a:pt x="3058" y="9318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5225" y="0"/>
                    <a:pt x="5225" y="0"/>
                    <a:pt x="5225" y="0"/>
                  </a:cubicBezTo>
                  <a:lnTo>
                    <a:pt x="9685" y="274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Shape 2363"/>
            <p:cNvSpPr/>
            <p:nvPr/>
          </p:nvSpPr>
          <p:spPr>
            <a:xfrm>
              <a:off x="639460" y="2326201"/>
              <a:ext cx="1908970" cy="214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81" extrusionOk="0">
                  <a:moveTo>
                    <a:pt x="18717" y="9685"/>
                  </a:moveTo>
                  <a:cubicBezTo>
                    <a:pt x="18146" y="10641"/>
                    <a:pt x="18538" y="11182"/>
                    <a:pt x="19645" y="13126"/>
                  </a:cubicBezTo>
                  <a:cubicBezTo>
                    <a:pt x="20788" y="15037"/>
                    <a:pt x="19181" y="15865"/>
                    <a:pt x="19181" y="15865"/>
                  </a:cubicBezTo>
                  <a:cubicBezTo>
                    <a:pt x="16004" y="14336"/>
                    <a:pt x="16004" y="14336"/>
                    <a:pt x="16004" y="14336"/>
                  </a:cubicBezTo>
                  <a:cubicBezTo>
                    <a:pt x="8470" y="21122"/>
                    <a:pt x="8470" y="21122"/>
                    <a:pt x="8470" y="21122"/>
                  </a:cubicBezTo>
                  <a:cubicBezTo>
                    <a:pt x="7935" y="21600"/>
                    <a:pt x="7078" y="21600"/>
                    <a:pt x="6542" y="21122"/>
                  </a:cubicBezTo>
                  <a:cubicBezTo>
                    <a:pt x="6007" y="20644"/>
                    <a:pt x="6007" y="19880"/>
                    <a:pt x="6542" y="19402"/>
                  </a:cubicBezTo>
                  <a:cubicBezTo>
                    <a:pt x="7649" y="18414"/>
                    <a:pt x="7649" y="18414"/>
                    <a:pt x="7649" y="18414"/>
                  </a:cubicBezTo>
                  <a:cubicBezTo>
                    <a:pt x="7721" y="18350"/>
                    <a:pt x="7721" y="18287"/>
                    <a:pt x="7721" y="18223"/>
                  </a:cubicBezTo>
                  <a:cubicBezTo>
                    <a:pt x="7721" y="18159"/>
                    <a:pt x="7721" y="18096"/>
                    <a:pt x="7649" y="18032"/>
                  </a:cubicBezTo>
                  <a:cubicBezTo>
                    <a:pt x="7542" y="17936"/>
                    <a:pt x="7328" y="17936"/>
                    <a:pt x="7221" y="18032"/>
                  </a:cubicBezTo>
                  <a:cubicBezTo>
                    <a:pt x="5543" y="19561"/>
                    <a:pt x="5543" y="19561"/>
                    <a:pt x="5543" y="19561"/>
                  </a:cubicBezTo>
                  <a:cubicBezTo>
                    <a:pt x="5007" y="20007"/>
                    <a:pt x="4150" y="20007"/>
                    <a:pt x="3615" y="19561"/>
                  </a:cubicBezTo>
                  <a:cubicBezTo>
                    <a:pt x="3615" y="19561"/>
                    <a:pt x="3615" y="19561"/>
                    <a:pt x="3615" y="19561"/>
                  </a:cubicBezTo>
                  <a:cubicBezTo>
                    <a:pt x="3115" y="19083"/>
                    <a:pt x="3079" y="18319"/>
                    <a:pt x="3615" y="17841"/>
                  </a:cubicBezTo>
                  <a:cubicBezTo>
                    <a:pt x="5364" y="16280"/>
                    <a:pt x="5364" y="16280"/>
                    <a:pt x="5364" y="16280"/>
                  </a:cubicBezTo>
                  <a:cubicBezTo>
                    <a:pt x="5400" y="16248"/>
                    <a:pt x="5436" y="16184"/>
                    <a:pt x="5436" y="16088"/>
                  </a:cubicBezTo>
                  <a:cubicBezTo>
                    <a:pt x="5436" y="16025"/>
                    <a:pt x="5400" y="15961"/>
                    <a:pt x="5364" y="15897"/>
                  </a:cubicBezTo>
                  <a:cubicBezTo>
                    <a:pt x="5221" y="15802"/>
                    <a:pt x="5043" y="15802"/>
                    <a:pt x="4936" y="15897"/>
                  </a:cubicBezTo>
                  <a:cubicBezTo>
                    <a:pt x="3650" y="17076"/>
                    <a:pt x="3650" y="17076"/>
                    <a:pt x="3650" y="17076"/>
                  </a:cubicBezTo>
                  <a:cubicBezTo>
                    <a:pt x="3401" y="17299"/>
                    <a:pt x="3044" y="17427"/>
                    <a:pt x="2686" y="17427"/>
                  </a:cubicBezTo>
                  <a:cubicBezTo>
                    <a:pt x="2329" y="17427"/>
                    <a:pt x="1972" y="17299"/>
                    <a:pt x="1723" y="17076"/>
                  </a:cubicBezTo>
                  <a:cubicBezTo>
                    <a:pt x="1187" y="16598"/>
                    <a:pt x="1187" y="15834"/>
                    <a:pt x="1723" y="15356"/>
                  </a:cubicBezTo>
                  <a:cubicBezTo>
                    <a:pt x="3543" y="13731"/>
                    <a:pt x="3543" y="13731"/>
                    <a:pt x="3543" y="13731"/>
                  </a:cubicBezTo>
                  <a:cubicBezTo>
                    <a:pt x="3650" y="13635"/>
                    <a:pt x="3650" y="13476"/>
                    <a:pt x="3543" y="13349"/>
                  </a:cubicBezTo>
                  <a:cubicBezTo>
                    <a:pt x="3543" y="13349"/>
                    <a:pt x="3543" y="13349"/>
                    <a:pt x="3543" y="13349"/>
                  </a:cubicBezTo>
                  <a:cubicBezTo>
                    <a:pt x="3472" y="13317"/>
                    <a:pt x="3401" y="13285"/>
                    <a:pt x="3329" y="13285"/>
                  </a:cubicBezTo>
                  <a:cubicBezTo>
                    <a:pt x="3258" y="13285"/>
                    <a:pt x="3151" y="13317"/>
                    <a:pt x="3115" y="13349"/>
                  </a:cubicBezTo>
                  <a:cubicBezTo>
                    <a:pt x="2329" y="14081"/>
                    <a:pt x="2329" y="14081"/>
                    <a:pt x="2329" y="14081"/>
                  </a:cubicBezTo>
                  <a:cubicBezTo>
                    <a:pt x="1794" y="14527"/>
                    <a:pt x="937" y="14559"/>
                    <a:pt x="402" y="14081"/>
                  </a:cubicBezTo>
                  <a:cubicBezTo>
                    <a:pt x="-134" y="13604"/>
                    <a:pt x="-134" y="12839"/>
                    <a:pt x="402" y="12361"/>
                  </a:cubicBezTo>
                  <a:cubicBezTo>
                    <a:pt x="6828" y="6595"/>
                    <a:pt x="6828" y="6595"/>
                    <a:pt x="6828" y="6595"/>
                  </a:cubicBezTo>
                  <a:cubicBezTo>
                    <a:pt x="7613" y="5894"/>
                    <a:pt x="8470" y="5320"/>
                    <a:pt x="9434" y="4874"/>
                  </a:cubicBezTo>
                  <a:cubicBezTo>
                    <a:pt x="10434" y="4396"/>
                    <a:pt x="11362" y="3791"/>
                    <a:pt x="12183" y="3058"/>
                  </a:cubicBezTo>
                  <a:cubicBezTo>
                    <a:pt x="15575" y="0"/>
                    <a:pt x="15575" y="0"/>
                    <a:pt x="15575" y="0"/>
                  </a:cubicBezTo>
                  <a:cubicBezTo>
                    <a:pt x="21466" y="5225"/>
                    <a:pt x="21466" y="5225"/>
                    <a:pt x="21466" y="5225"/>
                  </a:cubicBezTo>
                  <a:lnTo>
                    <a:pt x="18717" y="968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Shape 2364"/>
            <p:cNvSpPr/>
            <p:nvPr/>
          </p:nvSpPr>
          <p:spPr>
            <a:xfrm>
              <a:off x="1929689" y="1417358"/>
              <a:ext cx="2139565" cy="190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66" extrusionOk="0">
                  <a:moveTo>
                    <a:pt x="11784" y="18717"/>
                  </a:moveTo>
                  <a:cubicBezTo>
                    <a:pt x="10828" y="18146"/>
                    <a:pt x="10287" y="18538"/>
                    <a:pt x="8343" y="19645"/>
                  </a:cubicBezTo>
                  <a:cubicBezTo>
                    <a:pt x="6432" y="20788"/>
                    <a:pt x="5604" y="19181"/>
                    <a:pt x="5604" y="19181"/>
                  </a:cubicBezTo>
                  <a:cubicBezTo>
                    <a:pt x="7133" y="16004"/>
                    <a:pt x="7133" y="16004"/>
                    <a:pt x="7133" y="16004"/>
                  </a:cubicBezTo>
                  <a:cubicBezTo>
                    <a:pt x="347" y="8470"/>
                    <a:pt x="347" y="8470"/>
                    <a:pt x="347" y="8470"/>
                  </a:cubicBezTo>
                  <a:cubicBezTo>
                    <a:pt x="-99" y="7935"/>
                    <a:pt x="-131" y="7078"/>
                    <a:pt x="347" y="6542"/>
                  </a:cubicBezTo>
                  <a:cubicBezTo>
                    <a:pt x="825" y="6007"/>
                    <a:pt x="1589" y="6007"/>
                    <a:pt x="2067" y="6542"/>
                  </a:cubicBezTo>
                  <a:cubicBezTo>
                    <a:pt x="3055" y="7649"/>
                    <a:pt x="3055" y="7649"/>
                    <a:pt x="3055" y="7649"/>
                  </a:cubicBezTo>
                  <a:cubicBezTo>
                    <a:pt x="3119" y="7721"/>
                    <a:pt x="3182" y="7756"/>
                    <a:pt x="3246" y="7721"/>
                  </a:cubicBezTo>
                  <a:cubicBezTo>
                    <a:pt x="3310" y="7721"/>
                    <a:pt x="3405" y="7721"/>
                    <a:pt x="3437" y="7649"/>
                  </a:cubicBezTo>
                  <a:cubicBezTo>
                    <a:pt x="3533" y="7542"/>
                    <a:pt x="3533" y="7328"/>
                    <a:pt x="3437" y="7221"/>
                  </a:cubicBezTo>
                  <a:cubicBezTo>
                    <a:pt x="1940" y="5543"/>
                    <a:pt x="1940" y="5543"/>
                    <a:pt x="1940" y="5543"/>
                  </a:cubicBezTo>
                  <a:cubicBezTo>
                    <a:pt x="1462" y="5007"/>
                    <a:pt x="1462" y="4150"/>
                    <a:pt x="1908" y="3615"/>
                  </a:cubicBezTo>
                  <a:cubicBezTo>
                    <a:pt x="1908" y="3615"/>
                    <a:pt x="1908" y="3615"/>
                    <a:pt x="1908" y="3615"/>
                  </a:cubicBezTo>
                  <a:cubicBezTo>
                    <a:pt x="2386" y="3115"/>
                    <a:pt x="3150" y="3079"/>
                    <a:pt x="3628" y="3615"/>
                  </a:cubicBezTo>
                  <a:cubicBezTo>
                    <a:pt x="5189" y="5364"/>
                    <a:pt x="5189" y="5364"/>
                    <a:pt x="5189" y="5364"/>
                  </a:cubicBezTo>
                  <a:cubicBezTo>
                    <a:pt x="5221" y="5400"/>
                    <a:pt x="5317" y="5436"/>
                    <a:pt x="5381" y="5436"/>
                  </a:cubicBezTo>
                  <a:cubicBezTo>
                    <a:pt x="5444" y="5436"/>
                    <a:pt x="5508" y="5400"/>
                    <a:pt x="5572" y="5364"/>
                  </a:cubicBezTo>
                  <a:cubicBezTo>
                    <a:pt x="5667" y="5221"/>
                    <a:pt x="5667" y="5043"/>
                    <a:pt x="5572" y="4936"/>
                  </a:cubicBezTo>
                  <a:cubicBezTo>
                    <a:pt x="4393" y="3650"/>
                    <a:pt x="4393" y="3650"/>
                    <a:pt x="4393" y="3650"/>
                  </a:cubicBezTo>
                  <a:cubicBezTo>
                    <a:pt x="4170" y="3401"/>
                    <a:pt x="4042" y="3044"/>
                    <a:pt x="4042" y="2686"/>
                  </a:cubicBezTo>
                  <a:cubicBezTo>
                    <a:pt x="4042" y="2329"/>
                    <a:pt x="4170" y="1972"/>
                    <a:pt x="4393" y="1723"/>
                  </a:cubicBezTo>
                  <a:cubicBezTo>
                    <a:pt x="4871" y="1187"/>
                    <a:pt x="5635" y="1187"/>
                    <a:pt x="6113" y="1723"/>
                  </a:cubicBezTo>
                  <a:cubicBezTo>
                    <a:pt x="7738" y="3543"/>
                    <a:pt x="7738" y="3543"/>
                    <a:pt x="7738" y="3543"/>
                  </a:cubicBezTo>
                  <a:cubicBezTo>
                    <a:pt x="7834" y="3650"/>
                    <a:pt x="8025" y="3650"/>
                    <a:pt x="8120" y="3543"/>
                  </a:cubicBezTo>
                  <a:cubicBezTo>
                    <a:pt x="8120" y="3543"/>
                    <a:pt x="8120" y="3543"/>
                    <a:pt x="8120" y="3543"/>
                  </a:cubicBezTo>
                  <a:cubicBezTo>
                    <a:pt x="8152" y="3472"/>
                    <a:pt x="8184" y="3401"/>
                    <a:pt x="8184" y="3329"/>
                  </a:cubicBezTo>
                  <a:cubicBezTo>
                    <a:pt x="8184" y="3258"/>
                    <a:pt x="8152" y="3186"/>
                    <a:pt x="8120" y="3115"/>
                  </a:cubicBezTo>
                  <a:cubicBezTo>
                    <a:pt x="7388" y="2329"/>
                    <a:pt x="7388" y="2329"/>
                    <a:pt x="7388" y="2329"/>
                  </a:cubicBezTo>
                  <a:cubicBezTo>
                    <a:pt x="6942" y="1794"/>
                    <a:pt x="6942" y="937"/>
                    <a:pt x="7388" y="402"/>
                  </a:cubicBezTo>
                  <a:cubicBezTo>
                    <a:pt x="7865" y="-134"/>
                    <a:pt x="8630" y="-134"/>
                    <a:pt x="9108" y="402"/>
                  </a:cubicBezTo>
                  <a:cubicBezTo>
                    <a:pt x="14874" y="6828"/>
                    <a:pt x="14874" y="6828"/>
                    <a:pt x="14874" y="6828"/>
                  </a:cubicBezTo>
                  <a:cubicBezTo>
                    <a:pt x="15575" y="7613"/>
                    <a:pt x="16149" y="8470"/>
                    <a:pt x="16595" y="9434"/>
                  </a:cubicBezTo>
                  <a:cubicBezTo>
                    <a:pt x="17073" y="10434"/>
                    <a:pt x="17678" y="11362"/>
                    <a:pt x="18411" y="12183"/>
                  </a:cubicBezTo>
                  <a:cubicBezTo>
                    <a:pt x="21469" y="15575"/>
                    <a:pt x="21469" y="15575"/>
                    <a:pt x="21469" y="15575"/>
                  </a:cubicBezTo>
                  <a:cubicBezTo>
                    <a:pt x="16244" y="21466"/>
                    <a:pt x="16244" y="21466"/>
                    <a:pt x="16244" y="21466"/>
                  </a:cubicBezTo>
                  <a:lnTo>
                    <a:pt x="11784" y="1871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Shape 2365"/>
            <p:cNvSpPr/>
            <p:nvPr/>
          </p:nvSpPr>
          <p:spPr>
            <a:xfrm>
              <a:off x="3069130" y="2708790"/>
              <a:ext cx="1908970" cy="213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88" extrusionOk="0">
                  <a:moveTo>
                    <a:pt x="2749" y="11789"/>
                  </a:moveTo>
                  <a:cubicBezTo>
                    <a:pt x="3320" y="10832"/>
                    <a:pt x="2928" y="10289"/>
                    <a:pt x="1821" y="8343"/>
                  </a:cubicBezTo>
                  <a:cubicBezTo>
                    <a:pt x="678" y="6429"/>
                    <a:pt x="2285" y="5599"/>
                    <a:pt x="2285" y="5599"/>
                  </a:cubicBezTo>
                  <a:cubicBezTo>
                    <a:pt x="5462" y="7131"/>
                    <a:pt x="5462" y="7131"/>
                    <a:pt x="5462" y="7131"/>
                  </a:cubicBezTo>
                  <a:cubicBezTo>
                    <a:pt x="12996" y="335"/>
                    <a:pt x="12996" y="335"/>
                    <a:pt x="12996" y="335"/>
                  </a:cubicBezTo>
                  <a:cubicBezTo>
                    <a:pt x="13531" y="-112"/>
                    <a:pt x="14388" y="-112"/>
                    <a:pt x="14924" y="335"/>
                  </a:cubicBezTo>
                  <a:cubicBezTo>
                    <a:pt x="15459" y="813"/>
                    <a:pt x="15459" y="1579"/>
                    <a:pt x="14924" y="2058"/>
                  </a:cubicBezTo>
                  <a:cubicBezTo>
                    <a:pt x="13817" y="3047"/>
                    <a:pt x="13817" y="3047"/>
                    <a:pt x="13817" y="3047"/>
                  </a:cubicBezTo>
                  <a:cubicBezTo>
                    <a:pt x="13745" y="3110"/>
                    <a:pt x="13745" y="3174"/>
                    <a:pt x="13745" y="3238"/>
                  </a:cubicBezTo>
                  <a:cubicBezTo>
                    <a:pt x="13745" y="3302"/>
                    <a:pt x="13745" y="3398"/>
                    <a:pt x="13817" y="3430"/>
                  </a:cubicBezTo>
                  <a:cubicBezTo>
                    <a:pt x="13924" y="3525"/>
                    <a:pt x="14138" y="3525"/>
                    <a:pt x="14245" y="3430"/>
                  </a:cubicBezTo>
                  <a:cubicBezTo>
                    <a:pt x="15923" y="1930"/>
                    <a:pt x="15923" y="1930"/>
                    <a:pt x="15923" y="1930"/>
                  </a:cubicBezTo>
                  <a:cubicBezTo>
                    <a:pt x="16459" y="1451"/>
                    <a:pt x="17316" y="1451"/>
                    <a:pt x="17851" y="1898"/>
                  </a:cubicBezTo>
                  <a:cubicBezTo>
                    <a:pt x="17851" y="1898"/>
                    <a:pt x="17851" y="1898"/>
                    <a:pt x="17851" y="1898"/>
                  </a:cubicBezTo>
                  <a:cubicBezTo>
                    <a:pt x="18387" y="2377"/>
                    <a:pt x="18387" y="3142"/>
                    <a:pt x="17851" y="3621"/>
                  </a:cubicBezTo>
                  <a:cubicBezTo>
                    <a:pt x="16102" y="5184"/>
                    <a:pt x="16102" y="5184"/>
                    <a:pt x="16102" y="5184"/>
                  </a:cubicBezTo>
                  <a:cubicBezTo>
                    <a:pt x="16066" y="5248"/>
                    <a:pt x="16030" y="5312"/>
                    <a:pt x="16030" y="5376"/>
                  </a:cubicBezTo>
                  <a:cubicBezTo>
                    <a:pt x="16030" y="5440"/>
                    <a:pt x="16066" y="5503"/>
                    <a:pt x="16102" y="5567"/>
                  </a:cubicBezTo>
                  <a:cubicBezTo>
                    <a:pt x="16245" y="5663"/>
                    <a:pt x="16423" y="5663"/>
                    <a:pt x="16530" y="5567"/>
                  </a:cubicBezTo>
                  <a:cubicBezTo>
                    <a:pt x="17816" y="4387"/>
                    <a:pt x="17816" y="4387"/>
                    <a:pt x="17816" y="4387"/>
                  </a:cubicBezTo>
                  <a:cubicBezTo>
                    <a:pt x="18065" y="4163"/>
                    <a:pt x="18422" y="4036"/>
                    <a:pt x="18780" y="4036"/>
                  </a:cubicBezTo>
                  <a:cubicBezTo>
                    <a:pt x="19137" y="4036"/>
                    <a:pt x="19494" y="4163"/>
                    <a:pt x="19743" y="4387"/>
                  </a:cubicBezTo>
                  <a:cubicBezTo>
                    <a:pt x="20279" y="4865"/>
                    <a:pt x="20279" y="5631"/>
                    <a:pt x="19743" y="6110"/>
                  </a:cubicBezTo>
                  <a:cubicBezTo>
                    <a:pt x="17923" y="7737"/>
                    <a:pt x="17923" y="7737"/>
                    <a:pt x="17923" y="7737"/>
                  </a:cubicBezTo>
                  <a:cubicBezTo>
                    <a:pt x="17816" y="7832"/>
                    <a:pt x="17816" y="8024"/>
                    <a:pt x="17923" y="8120"/>
                  </a:cubicBezTo>
                  <a:cubicBezTo>
                    <a:pt x="17923" y="8120"/>
                    <a:pt x="17923" y="8120"/>
                    <a:pt x="17923" y="8120"/>
                  </a:cubicBezTo>
                  <a:cubicBezTo>
                    <a:pt x="17994" y="8152"/>
                    <a:pt x="18065" y="8183"/>
                    <a:pt x="18137" y="8183"/>
                  </a:cubicBezTo>
                  <a:cubicBezTo>
                    <a:pt x="18208" y="8183"/>
                    <a:pt x="18315" y="8152"/>
                    <a:pt x="18351" y="8120"/>
                  </a:cubicBezTo>
                  <a:cubicBezTo>
                    <a:pt x="19137" y="7418"/>
                    <a:pt x="19137" y="7418"/>
                    <a:pt x="19137" y="7418"/>
                  </a:cubicBezTo>
                  <a:cubicBezTo>
                    <a:pt x="19672" y="6939"/>
                    <a:pt x="20529" y="6939"/>
                    <a:pt x="21064" y="7386"/>
                  </a:cubicBezTo>
                  <a:cubicBezTo>
                    <a:pt x="21600" y="7864"/>
                    <a:pt x="21600" y="8630"/>
                    <a:pt x="21064" y="9109"/>
                  </a:cubicBezTo>
                  <a:cubicBezTo>
                    <a:pt x="14638" y="14884"/>
                    <a:pt x="14638" y="14884"/>
                    <a:pt x="14638" y="14884"/>
                  </a:cubicBezTo>
                  <a:cubicBezTo>
                    <a:pt x="13888" y="15585"/>
                    <a:pt x="12996" y="16160"/>
                    <a:pt x="12032" y="16606"/>
                  </a:cubicBezTo>
                  <a:cubicBezTo>
                    <a:pt x="11032" y="17085"/>
                    <a:pt x="10104" y="17691"/>
                    <a:pt x="9318" y="18425"/>
                  </a:cubicBezTo>
                  <a:cubicBezTo>
                    <a:pt x="5891" y="21488"/>
                    <a:pt x="5891" y="21488"/>
                    <a:pt x="5891" y="21488"/>
                  </a:cubicBezTo>
                  <a:cubicBezTo>
                    <a:pt x="0" y="16256"/>
                    <a:pt x="0" y="16256"/>
                    <a:pt x="0" y="16256"/>
                  </a:cubicBezTo>
                  <a:lnTo>
                    <a:pt x="2749" y="117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3" name="Group 6"/>
          <p:cNvGrpSpPr/>
          <p:nvPr/>
        </p:nvGrpSpPr>
        <p:grpSpPr>
          <a:xfrm>
            <a:off x="3756157" y="2653856"/>
            <a:ext cx="2004619" cy="1924123"/>
            <a:chOff x="4373579" y="2057400"/>
            <a:chExt cx="3303788" cy="3171124"/>
          </a:xfrm>
          <a:effectLst/>
        </p:grpSpPr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4578034" y="3065962"/>
              <a:ext cx="830652" cy="601976"/>
            </a:xfrm>
            <a:custGeom>
              <a:avLst/>
              <a:gdLst>
                <a:gd name="T0" fmla="*/ 0 w 971"/>
                <a:gd name="T1" fmla="*/ 74 h 741"/>
                <a:gd name="T2" fmla="*/ 653 w 971"/>
                <a:gd name="T3" fmla="*/ 0 h 741"/>
                <a:gd name="T4" fmla="*/ 971 w 971"/>
                <a:gd name="T5" fmla="*/ 384 h 741"/>
                <a:gd name="T6" fmla="*/ 403 w 971"/>
                <a:gd name="T7" fmla="*/ 741 h 741"/>
                <a:gd name="T8" fmla="*/ 133 w 971"/>
                <a:gd name="T9" fmla="*/ 566 h 741"/>
                <a:gd name="T10" fmla="*/ 0 w 971"/>
                <a:gd name="T11" fmla="*/ 74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741">
                  <a:moveTo>
                    <a:pt x="0" y="74"/>
                  </a:moveTo>
                  <a:lnTo>
                    <a:pt x="653" y="0"/>
                  </a:lnTo>
                  <a:lnTo>
                    <a:pt x="971" y="384"/>
                  </a:lnTo>
                  <a:lnTo>
                    <a:pt x="403" y="741"/>
                  </a:lnTo>
                  <a:lnTo>
                    <a:pt x="133" y="5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D47A1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49"/>
            <p:cNvSpPr>
              <a:spLocks/>
            </p:cNvSpPr>
            <p:nvPr/>
          </p:nvSpPr>
          <p:spPr bwMode="auto">
            <a:xfrm>
              <a:off x="4798744" y="3110642"/>
              <a:ext cx="508144" cy="319266"/>
            </a:xfrm>
            <a:custGeom>
              <a:avLst/>
              <a:gdLst>
                <a:gd name="T0" fmla="*/ 36 w 594"/>
                <a:gd name="T1" fmla="*/ 393 h 393"/>
                <a:gd name="T2" fmla="*/ 594 w 594"/>
                <a:gd name="T3" fmla="*/ 331 h 393"/>
                <a:gd name="T4" fmla="*/ 407 w 594"/>
                <a:gd name="T5" fmla="*/ 80 h 393"/>
                <a:gd name="T6" fmla="*/ 152 w 594"/>
                <a:gd name="T7" fmla="*/ 0 h 393"/>
                <a:gd name="T8" fmla="*/ 0 w 594"/>
                <a:gd name="T9" fmla="*/ 42 h 393"/>
                <a:gd name="T10" fmla="*/ 0 w 594"/>
                <a:gd name="T11" fmla="*/ 246 h 393"/>
                <a:gd name="T12" fmla="*/ 36 w 594"/>
                <a:gd name="T1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393">
                  <a:moveTo>
                    <a:pt x="36" y="393"/>
                  </a:moveTo>
                  <a:lnTo>
                    <a:pt x="594" y="331"/>
                  </a:lnTo>
                  <a:lnTo>
                    <a:pt x="407" y="80"/>
                  </a:lnTo>
                  <a:lnTo>
                    <a:pt x="152" y="0"/>
                  </a:lnTo>
                  <a:lnTo>
                    <a:pt x="0" y="42"/>
                  </a:lnTo>
                  <a:lnTo>
                    <a:pt x="0" y="246"/>
                  </a:lnTo>
                  <a:lnTo>
                    <a:pt x="36" y="393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50"/>
            <p:cNvSpPr>
              <a:spLocks/>
            </p:cNvSpPr>
            <p:nvPr/>
          </p:nvSpPr>
          <p:spPr bwMode="auto">
            <a:xfrm>
              <a:off x="4635350" y="3739427"/>
              <a:ext cx="455105" cy="674278"/>
            </a:xfrm>
            <a:custGeom>
              <a:avLst/>
              <a:gdLst>
                <a:gd name="T0" fmla="*/ 55 w 225"/>
                <a:gd name="T1" fmla="*/ 351 h 351"/>
                <a:gd name="T2" fmla="*/ 210 w 225"/>
                <a:gd name="T3" fmla="*/ 304 h 351"/>
                <a:gd name="T4" fmla="*/ 225 w 225"/>
                <a:gd name="T5" fmla="*/ 70 h 351"/>
                <a:gd name="T6" fmla="*/ 163 w 225"/>
                <a:gd name="T7" fmla="*/ 0 h 351"/>
                <a:gd name="T8" fmla="*/ 36 w 225"/>
                <a:gd name="T9" fmla="*/ 84 h 351"/>
                <a:gd name="T10" fmla="*/ 0 w 225"/>
                <a:gd name="T11" fmla="*/ 200 h 351"/>
                <a:gd name="T12" fmla="*/ 55 w 225"/>
                <a:gd name="T1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51">
                  <a:moveTo>
                    <a:pt x="55" y="351"/>
                  </a:moveTo>
                  <a:cubicBezTo>
                    <a:pt x="210" y="304"/>
                    <a:pt x="210" y="304"/>
                    <a:pt x="210" y="304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8" y="82"/>
                    <a:pt x="36" y="84"/>
                  </a:cubicBezTo>
                  <a:cubicBezTo>
                    <a:pt x="35" y="85"/>
                    <a:pt x="0" y="200"/>
                    <a:pt x="0" y="200"/>
                  </a:cubicBezTo>
                  <a:lnTo>
                    <a:pt x="55" y="351"/>
                  </a:lnTo>
                  <a:close/>
                </a:path>
              </a:pathLst>
            </a:custGeom>
            <a:solidFill>
              <a:srgbClr val="0D47A1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51"/>
            <p:cNvSpPr>
              <a:spLocks/>
            </p:cNvSpPr>
            <p:nvPr/>
          </p:nvSpPr>
          <p:spPr bwMode="auto">
            <a:xfrm>
              <a:off x="4891988" y="3985579"/>
              <a:ext cx="662126" cy="458996"/>
            </a:xfrm>
            <a:custGeom>
              <a:avLst/>
              <a:gdLst>
                <a:gd name="T0" fmla="*/ 6 w 327"/>
                <a:gd name="T1" fmla="*/ 23 h 239"/>
                <a:gd name="T2" fmla="*/ 327 w 327"/>
                <a:gd name="T3" fmla="*/ 0 h 239"/>
                <a:gd name="T4" fmla="*/ 249 w 327"/>
                <a:gd name="T5" fmla="*/ 160 h 239"/>
                <a:gd name="T6" fmla="*/ 108 w 327"/>
                <a:gd name="T7" fmla="*/ 239 h 239"/>
                <a:gd name="T8" fmla="*/ 1 w 327"/>
                <a:gd name="T9" fmla="*/ 152 h 239"/>
                <a:gd name="T10" fmla="*/ 6 w 327"/>
                <a:gd name="T11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9">
                  <a:moveTo>
                    <a:pt x="6" y="23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49" y="160"/>
                    <a:pt x="113" y="239"/>
                    <a:pt x="108" y="239"/>
                  </a:cubicBezTo>
                  <a:cubicBezTo>
                    <a:pt x="103" y="238"/>
                    <a:pt x="3" y="152"/>
                    <a:pt x="1" y="152"/>
                  </a:cubicBezTo>
                  <a:cubicBezTo>
                    <a:pt x="0" y="151"/>
                    <a:pt x="6" y="23"/>
                    <a:pt x="6" y="23"/>
                  </a:cubicBez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5005765" y="3264182"/>
              <a:ext cx="505577" cy="840004"/>
            </a:xfrm>
            <a:custGeom>
              <a:avLst/>
              <a:gdLst>
                <a:gd name="T0" fmla="*/ 94 w 591"/>
                <a:gd name="T1" fmla="*/ 1034 h 1034"/>
                <a:gd name="T2" fmla="*/ 579 w 591"/>
                <a:gd name="T3" fmla="*/ 968 h 1034"/>
                <a:gd name="T4" fmla="*/ 591 w 591"/>
                <a:gd name="T5" fmla="*/ 497 h 1034"/>
                <a:gd name="T6" fmla="*/ 402 w 591"/>
                <a:gd name="T7" fmla="*/ 24 h 1034"/>
                <a:gd name="T8" fmla="*/ 321 w 591"/>
                <a:gd name="T9" fmla="*/ 0 h 1034"/>
                <a:gd name="T10" fmla="*/ 0 w 591"/>
                <a:gd name="T11" fmla="*/ 19 h 1034"/>
                <a:gd name="T12" fmla="*/ 94 w 591"/>
                <a:gd name="T13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1034">
                  <a:moveTo>
                    <a:pt x="94" y="1034"/>
                  </a:moveTo>
                  <a:lnTo>
                    <a:pt x="579" y="968"/>
                  </a:lnTo>
                  <a:lnTo>
                    <a:pt x="591" y="497"/>
                  </a:lnTo>
                  <a:lnTo>
                    <a:pt x="402" y="24"/>
                  </a:lnTo>
                  <a:lnTo>
                    <a:pt x="321" y="0"/>
                  </a:lnTo>
                  <a:lnTo>
                    <a:pt x="0" y="19"/>
                  </a:lnTo>
                  <a:lnTo>
                    <a:pt x="94" y="1034"/>
                  </a:lnTo>
                  <a:close/>
                </a:path>
              </a:pathLst>
            </a:custGeom>
            <a:solidFill>
              <a:srgbClr val="0D47A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53"/>
            <p:cNvSpPr>
              <a:spLocks/>
            </p:cNvSpPr>
            <p:nvPr/>
          </p:nvSpPr>
          <p:spPr bwMode="auto">
            <a:xfrm>
              <a:off x="5713940" y="2071211"/>
              <a:ext cx="597111" cy="572730"/>
            </a:xfrm>
            <a:custGeom>
              <a:avLst/>
              <a:gdLst>
                <a:gd name="T0" fmla="*/ 168 w 698"/>
                <a:gd name="T1" fmla="*/ 0 h 705"/>
                <a:gd name="T2" fmla="*/ 0 w 698"/>
                <a:gd name="T3" fmla="*/ 485 h 705"/>
                <a:gd name="T4" fmla="*/ 457 w 698"/>
                <a:gd name="T5" fmla="*/ 705 h 705"/>
                <a:gd name="T6" fmla="*/ 698 w 698"/>
                <a:gd name="T7" fmla="*/ 606 h 705"/>
                <a:gd name="T8" fmla="*/ 660 w 698"/>
                <a:gd name="T9" fmla="*/ 352 h 705"/>
                <a:gd name="T10" fmla="*/ 168 w 698"/>
                <a:gd name="T1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705">
                  <a:moveTo>
                    <a:pt x="168" y="0"/>
                  </a:moveTo>
                  <a:lnTo>
                    <a:pt x="0" y="485"/>
                  </a:lnTo>
                  <a:lnTo>
                    <a:pt x="457" y="705"/>
                  </a:lnTo>
                  <a:lnTo>
                    <a:pt x="698" y="606"/>
                  </a:lnTo>
                  <a:lnTo>
                    <a:pt x="660" y="3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2A5F5">
                <a:lumMod val="75000"/>
              </a:srgbClr>
            </a:solidFill>
            <a:ln>
              <a:solidFill>
                <a:srgbClr val="42A5F5">
                  <a:lumMod val="75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54"/>
            <p:cNvSpPr>
              <a:spLocks/>
            </p:cNvSpPr>
            <p:nvPr/>
          </p:nvSpPr>
          <p:spPr bwMode="auto">
            <a:xfrm>
              <a:off x="5576356" y="2476172"/>
              <a:ext cx="443129" cy="561357"/>
            </a:xfrm>
            <a:custGeom>
              <a:avLst/>
              <a:gdLst>
                <a:gd name="T0" fmla="*/ 518 w 518"/>
                <a:gd name="T1" fmla="*/ 71 h 691"/>
                <a:gd name="T2" fmla="*/ 303 w 518"/>
                <a:gd name="T3" fmla="*/ 691 h 691"/>
                <a:gd name="T4" fmla="*/ 45 w 518"/>
                <a:gd name="T5" fmla="*/ 407 h 691"/>
                <a:gd name="T6" fmla="*/ 0 w 518"/>
                <a:gd name="T7" fmla="*/ 94 h 691"/>
                <a:gd name="T8" fmla="*/ 166 w 518"/>
                <a:gd name="T9" fmla="*/ 0 h 691"/>
                <a:gd name="T10" fmla="*/ 518 w 518"/>
                <a:gd name="T11" fmla="*/ 7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691">
                  <a:moveTo>
                    <a:pt x="518" y="71"/>
                  </a:moveTo>
                  <a:lnTo>
                    <a:pt x="303" y="691"/>
                  </a:lnTo>
                  <a:lnTo>
                    <a:pt x="45" y="407"/>
                  </a:lnTo>
                  <a:lnTo>
                    <a:pt x="0" y="94"/>
                  </a:lnTo>
                  <a:lnTo>
                    <a:pt x="166" y="0"/>
                  </a:lnTo>
                  <a:lnTo>
                    <a:pt x="518" y="71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55"/>
            <p:cNvSpPr>
              <a:spLocks/>
            </p:cNvSpPr>
            <p:nvPr/>
          </p:nvSpPr>
          <p:spPr bwMode="auto">
            <a:xfrm>
              <a:off x="6371788" y="2494462"/>
              <a:ext cx="755371" cy="476869"/>
            </a:xfrm>
            <a:custGeom>
              <a:avLst/>
              <a:gdLst>
                <a:gd name="T0" fmla="*/ 883 w 883"/>
                <a:gd name="T1" fmla="*/ 78 h 587"/>
                <a:gd name="T2" fmla="*/ 665 w 883"/>
                <a:gd name="T3" fmla="*/ 587 h 587"/>
                <a:gd name="T4" fmla="*/ 137 w 883"/>
                <a:gd name="T5" fmla="*/ 411 h 587"/>
                <a:gd name="T6" fmla="*/ 0 w 883"/>
                <a:gd name="T7" fmla="*/ 142 h 587"/>
                <a:gd name="T8" fmla="*/ 279 w 883"/>
                <a:gd name="T9" fmla="*/ 0 h 587"/>
                <a:gd name="T10" fmla="*/ 883 w 883"/>
                <a:gd name="T11" fmla="*/ 7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87">
                  <a:moveTo>
                    <a:pt x="883" y="78"/>
                  </a:moveTo>
                  <a:lnTo>
                    <a:pt x="665" y="587"/>
                  </a:lnTo>
                  <a:lnTo>
                    <a:pt x="137" y="411"/>
                  </a:lnTo>
                  <a:lnTo>
                    <a:pt x="0" y="142"/>
                  </a:lnTo>
                  <a:lnTo>
                    <a:pt x="279" y="0"/>
                  </a:lnTo>
                  <a:lnTo>
                    <a:pt x="883" y="78"/>
                  </a:lnTo>
                  <a:close/>
                </a:path>
              </a:pathLst>
            </a:custGeom>
            <a:solidFill>
              <a:srgbClr val="42A5F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6440371" y="2764567"/>
              <a:ext cx="451683" cy="485805"/>
            </a:xfrm>
            <a:custGeom>
              <a:avLst/>
              <a:gdLst>
                <a:gd name="T0" fmla="*/ 83 w 223"/>
                <a:gd name="T1" fmla="*/ 0 h 253"/>
                <a:gd name="T2" fmla="*/ 0 w 223"/>
                <a:gd name="T3" fmla="*/ 241 h 253"/>
                <a:gd name="T4" fmla="*/ 118 w 223"/>
                <a:gd name="T5" fmla="*/ 253 h 253"/>
                <a:gd name="T6" fmla="*/ 223 w 223"/>
                <a:gd name="T7" fmla="*/ 193 h 253"/>
                <a:gd name="T8" fmla="*/ 203 w 223"/>
                <a:gd name="T9" fmla="*/ 75 h 253"/>
                <a:gd name="T10" fmla="*/ 83 w 223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53">
                  <a:moveTo>
                    <a:pt x="83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223" y="198"/>
                    <a:pt x="223" y="193"/>
                  </a:cubicBezTo>
                  <a:cubicBezTo>
                    <a:pt x="223" y="188"/>
                    <a:pt x="203" y="75"/>
                    <a:pt x="203" y="7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57"/>
            <p:cNvSpPr>
              <a:spLocks/>
            </p:cNvSpPr>
            <p:nvPr/>
          </p:nvSpPr>
          <p:spPr bwMode="auto">
            <a:xfrm>
              <a:off x="5772966" y="2515584"/>
              <a:ext cx="912776" cy="630409"/>
            </a:xfrm>
            <a:custGeom>
              <a:avLst/>
              <a:gdLst>
                <a:gd name="T0" fmla="*/ 451 w 451"/>
                <a:gd name="T1" fmla="*/ 138 h 328"/>
                <a:gd name="T2" fmla="*/ 400 w 451"/>
                <a:gd name="T3" fmla="*/ 327 h 328"/>
                <a:gd name="T4" fmla="*/ 22 w 451"/>
                <a:gd name="T5" fmla="*/ 247 h 328"/>
                <a:gd name="T6" fmla="*/ 0 w 451"/>
                <a:gd name="T7" fmla="*/ 169 h 328"/>
                <a:gd name="T8" fmla="*/ 42 w 451"/>
                <a:gd name="T9" fmla="*/ 0 h 328"/>
                <a:gd name="T10" fmla="*/ 451 w 451"/>
                <a:gd name="T11" fmla="*/ 1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328">
                  <a:moveTo>
                    <a:pt x="451" y="138"/>
                  </a:moveTo>
                  <a:cubicBezTo>
                    <a:pt x="451" y="138"/>
                    <a:pt x="395" y="328"/>
                    <a:pt x="400" y="327"/>
                  </a:cubicBezTo>
                  <a:cubicBezTo>
                    <a:pt x="405" y="326"/>
                    <a:pt x="22" y="247"/>
                    <a:pt x="22" y="24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51" y="138"/>
                  </a:lnTo>
                  <a:close/>
                </a:path>
              </a:pathLst>
            </a:custGeom>
            <a:solidFill>
              <a:srgbClr val="42A5F5">
                <a:lumMod val="75000"/>
              </a:srgbClr>
            </a:solidFill>
            <a:ln>
              <a:solidFill>
                <a:srgbClr val="42A5F5">
                  <a:lumMod val="75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5903811" y="4516877"/>
              <a:ext cx="815254" cy="711647"/>
            </a:xfrm>
            <a:custGeom>
              <a:avLst/>
              <a:gdLst>
                <a:gd name="T0" fmla="*/ 473 w 953"/>
                <a:gd name="T1" fmla="*/ 876 h 876"/>
                <a:gd name="T2" fmla="*/ 0 w 953"/>
                <a:gd name="T3" fmla="*/ 261 h 876"/>
                <a:gd name="T4" fmla="*/ 236 w 953"/>
                <a:gd name="T5" fmla="*/ 0 h 876"/>
                <a:gd name="T6" fmla="*/ 953 w 953"/>
                <a:gd name="T7" fmla="*/ 0 h 876"/>
                <a:gd name="T8" fmla="*/ 773 w 953"/>
                <a:gd name="T9" fmla="*/ 348 h 876"/>
                <a:gd name="T10" fmla="*/ 473 w 953"/>
                <a:gd name="T11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876">
                  <a:moveTo>
                    <a:pt x="473" y="876"/>
                  </a:moveTo>
                  <a:lnTo>
                    <a:pt x="0" y="261"/>
                  </a:lnTo>
                  <a:lnTo>
                    <a:pt x="236" y="0"/>
                  </a:lnTo>
                  <a:lnTo>
                    <a:pt x="953" y="0"/>
                  </a:lnTo>
                  <a:lnTo>
                    <a:pt x="773" y="348"/>
                  </a:lnTo>
                  <a:lnTo>
                    <a:pt x="473" y="876"/>
                  </a:lnTo>
                  <a:close/>
                </a:path>
              </a:pathLst>
            </a:custGeom>
            <a:solidFill>
              <a:srgbClr val="1565C0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5625118" y="3975830"/>
              <a:ext cx="692067" cy="749830"/>
            </a:xfrm>
            <a:custGeom>
              <a:avLst/>
              <a:gdLst>
                <a:gd name="T0" fmla="*/ 342 w 342"/>
                <a:gd name="T1" fmla="*/ 309 h 390"/>
                <a:gd name="T2" fmla="*/ 112 w 342"/>
                <a:gd name="T3" fmla="*/ 0 h 390"/>
                <a:gd name="T4" fmla="*/ 2 w 342"/>
                <a:gd name="T5" fmla="*/ 198 h 390"/>
                <a:gd name="T6" fmla="*/ 102 w 342"/>
                <a:gd name="T7" fmla="*/ 340 h 390"/>
                <a:gd name="T8" fmla="*/ 252 w 342"/>
                <a:gd name="T9" fmla="*/ 390 h 390"/>
                <a:gd name="T10" fmla="*/ 342 w 342"/>
                <a:gd name="T11" fmla="*/ 30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90">
                  <a:moveTo>
                    <a:pt x="342" y="309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0" y="185"/>
                    <a:pt x="2" y="198"/>
                  </a:cubicBezTo>
                  <a:cubicBezTo>
                    <a:pt x="4" y="211"/>
                    <a:pt x="102" y="340"/>
                    <a:pt x="102" y="340"/>
                  </a:cubicBezTo>
                  <a:cubicBezTo>
                    <a:pt x="252" y="390"/>
                    <a:pt x="252" y="390"/>
                    <a:pt x="252" y="390"/>
                  </a:cubicBezTo>
                  <a:lnTo>
                    <a:pt x="342" y="309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60"/>
            <p:cNvSpPr>
              <a:spLocks/>
            </p:cNvSpPr>
            <p:nvPr/>
          </p:nvSpPr>
          <p:spPr bwMode="auto">
            <a:xfrm>
              <a:off x="6429919" y="3900278"/>
              <a:ext cx="979502" cy="588165"/>
            </a:xfrm>
            <a:custGeom>
              <a:avLst/>
              <a:gdLst>
                <a:gd name="T0" fmla="*/ 1145 w 1145"/>
                <a:gd name="T1" fmla="*/ 648 h 724"/>
                <a:gd name="T2" fmla="*/ 722 w 1145"/>
                <a:gd name="T3" fmla="*/ 0 h 724"/>
                <a:gd name="T4" fmla="*/ 0 w 1145"/>
                <a:gd name="T5" fmla="*/ 35 h 724"/>
                <a:gd name="T6" fmla="*/ 532 w 1145"/>
                <a:gd name="T7" fmla="*/ 724 h 724"/>
                <a:gd name="T8" fmla="*/ 1145 w 1145"/>
                <a:gd name="T9" fmla="*/ 648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724">
                  <a:moveTo>
                    <a:pt x="1145" y="648"/>
                  </a:moveTo>
                  <a:lnTo>
                    <a:pt x="722" y="0"/>
                  </a:lnTo>
                  <a:lnTo>
                    <a:pt x="0" y="35"/>
                  </a:lnTo>
                  <a:lnTo>
                    <a:pt x="532" y="724"/>
                  </a:lnTo>
                  <a:lnTo>
                    <a:pt x="1145" y="648"/>
                  </a:lnTo>
                  <a:close/>
                </a:path>
              </a:pathLst>
            </a:custGeom>
            <a:solidFill>
              <a:srgbClr val="1565C0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61"/>
            <p:cNvSpPr>
              <a:spLocks/>
            </p:cNvSpPr>
            <p:nvPr/>
          </p:nvSpPr>
          <p:spPr bwMode="auto">
            <a:xfrm>
              <a:off x="6472878" y="3667937"/>
              <a:ext cx="737406" cy="534548"/>
            </a:xfrm>
            <a:custGeom>
              <a:avLst/>
              <a:gdLst>
                <a:gd name="T0" fmla="*/ 177 w 364"/>
                <a:gd name="T1" fmla="*/ 278 h 278"/>
                <a:gd name="T2" fmla="*/ 0 w 364"/>
                <a:gd name="T3" fmla="*/ 22 h 278"/>
                <a:gd name="T4" fmla="*/ 163 w 364"/>
                <a:gd name="T5" fmla="*/ 0 h 278"/>
                <a:gd name="T6" fmla="*/ 344 w 364"/>
                <a:gd name="T7" fmla="*/ 71 h 278"/>
                <a:gd name="T8" fmla="*/ 357 w 364"/>
                <a:gd name="T9" fmla="*/ 198 h 278"/>
                <a:gd name="T10" fmla="*/ 177 w 364"/>
                <a:gd name="T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78">
                  <a:moveTo>
                    <a:pt x="177" y="27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42" y="60"/>
                    <a:pt x="344" y="71"/>
                  </a:cubicBezTo>
                  <a:cubicBezTo>
                    <a:pt x="345" y="82"/>
                    <a:pt x="364" y="190"/>
                    <a:pt x="357" y="198"/>
                  </a:cubicBezTo>
                  <a:cubicBezTo>
                    <a:pt x="349" y="205"/>
                    <a:pt x="177" y="278"/>
                    <a:pt x="177" y="278"/>
                  </a:cubicBez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62"/>
            <p:cNvSpPr>
              <a:spLocks/>
            </p:cNvSpPr>
            <p:nvPr/>
          </p:nvSpPr>
          <p:spPr bwMode="auto">
            <a:xfrm>
              <a:off x="5945728" y="3817415"/>
              <a:ext cx="971802" cy="866813"/>
            </a:xfrm>
            <a:custGeom>
              <a:avLst/>
              <a:gdLst>
                <a:gd name="T0" fmla="*/ 480 w 480"/>
                <a:gd name="T1" fmla="*/ 205 h 451"/>
                <a:gd name="T2" fmla="*/ 334 w 480"/>
                <a:gd name="T3" fmla="*/ 0 h 451"/>
                <a:gd name="T4" fmla="*/ 143 w 480"/>
                <a:gd name="T5" fmla="*/ 47 h 451"/>
                <a:gd name="T6" fmla="*/ 0 w 480"/>
                <a:gd name="T7" fmla="*/ 235 h 451"/>
                <a:gd name="T8" fmla="*/ 122 w 480"/>
                <a:gd name="T9" fmla="*/ 451 h 451"/>
                <a:gd name="T10" fmla="*/ 480 w 480"/>
                <a:gd name="T11" fmla="*/ 20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51">
                  <a:moveTo>
                    <a:pt x="480" y="20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0" y="226"/>
                    <a:pt x="0" y="235"/>
                  </a:cubicBezTo>
                  <a:cubicBezTo>
                    <a:pt x="0" y="245"/>
                    <a:pt x="122" y="451"/>
                    <a:pt x="122" y="451"/>
                  </a:cubicBezTo>
                  <a:lnTo>
                    <a:pt x="480" y="205"/>
                  </a:lnTo>
                  <a:close/>
                </a:path>
              </a:pathLst>
            </a:custGeom>
            <a:solidFill>
              <a:srgbClr val="1565C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63"/>
            <p:cNvSpPr>
              <a:spLocks/>
            </p:cNvSpPr>
            <p:nvPr/>
          </p:nvSpPr>
          <p:spPr bwMode="auto">
            <a:xfrm>
              <a:off x="4590011" y="2241392"/>
              <a:ext cx="1214753" cy="2895333"/>
            </a:xfrm>
            <a:custGeom>
              <a:avLst/>
              <a:gdLst>
                <a:gd name="T0" fmla="*/ 121 w 600"/>
                <a:gd name="T1" fmla="*/ 0 h 1506"/>
                <a:gd name="T2" fmla="*/ 0 w 600"/>
                <a:gd name="T3" fmla="*/ 438 h 1506"/>
                <a:gd name="T4" fmla="*/ 118 w 600"/>
                <a:gd name="T5" fmla="*/ 618 h 1506"/>
                <a:gd name="T6" fmla="*/ 119 w 600"/>
                <a:gd name="T7" fmla="*/ 615 h 1506"/>
                <a:gd name="T8" fmla="*/ 120 w 600"/>
                <a:gd name="T9" fmla="*/ 612 h 1506"/>
                <a:gd name="T10" fmla="*/ 121 w 600"/>
                <a:gd name="T11" fmla="*/ 610 h 1506"/>
                <a:gd name="T12" fmla="*/ 121 w 600"/>
                <a:gd name="T13" fmla="*/ 607 h 1506"/>
                <a:gd name="T14" fmla="*/ 151 w 600"/>
                <a:gd name="T15" fmla="*/ 544 h 1506"/>
                <a:gd name="T16" fmla="*/ 190 w 600"/>
                <a:gd name="T17" fmla="*/ 514 h 1506"/>
                <a:gd name="T18" fmla="*/ 235 w 600"/>
                <a:gd name="T19" fmla="*/ 519 h 1506"/>
                <a:gd name="T20" fmla="*/ 280 w 600"/>
                <a:gd name="T21" fmla="*/ 561 h 1506"/>
                <a:gd name="T22" fmla="*/ 316 w 600"/>
                <a:gd name="T23" fmla="*/ 636 h 1506"/>
                <a:gd name="T24" fmla="*/ 336 w 600"/>
                <a:gd name="T25" fmla="*/ 728 h 1506"/>
                <a:gd name="T26" fmla="*/ 339 w 600"/>
                <a:gd name="T27" fmla="*/ 824 h 1506"/>
                <a:gd name="T28" fmla="*/ 322 w 600"/>
                <a:gd name="T29" fmla="*/ 912 h 1506"/>
                <a:gd name="T30" fmla="*/ 290 w 600"/>
                <a:gd name="T31" fmla="*/ 973 h 1506"/>
                <a:gd name="T32" fmla="*/ 249 w 600"/>
                <a:gd name="T33" fmla="*/ 998 h 1506"/>
                <a:gd name="T34" fmla="*/ 204 w 600"/>
                <a:gd name="T35" fmla="*/ 987 h 1506"/>
                <a:gd name="T36" fmla="*/ 162 w 600"/>
                <a:gd name="T37" fmla="*/ 942 h 1506"/>
                <a:gd name="T38" fmla="*/ 160 w 600"/>
                <a:gd name="T39" fmla="*/ 939 h 1506"/>
                <a:gd name="T40" fmla="*/ 158 w 600"/>
                <a:gd name="T41" fmla="*/ 936 h 1506"/>
                <a:gd name="T42" fmla="*/ 157 w 600"/>
                <a:gd name="T43" fmla="*/ 933 h 1506"/>
                <a:gd name="T44" fmla="*/ 155 w 600"/>
                <a:gd name="T45" fmla="*/ 930 h 1506"/>
                <a:gd name="T46" fmla="*/ 88 w 600"/>
                <a:gd name="T47" fmla="*/ 1148 h 1506"/>
                <a:gd name="T48" fmla="*/ 303 w 600"/>
                <a:gd name="T49" fmla="*/ 1506 h 1506"/>
                <a:gd name="T50" fmla="*/ 600 w 600"/>
                <a:gd name="T51" fmla="*/ 655 h 1506"/>
                <a:gd name="T52" fmla="*/ 121 w 600"/>
                <a:gd name="T53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0" h="1506">
                  <a:moveTo>
                    <a:pt x="121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119" y="617"/>
                    <a:pt x="119" y="616"/>
                    <a:pt x="119" y="615"/>
                  </a:cubicBezTo>
                  <a:cubicBezTo>
                    <a:pt x="119" y="614"/>
                    <a:pt x="120" y="613"/>
                    <a:pt x="120" y="612"/>
                  </a:cubicBezTo>
                  <a:cubicBezTo>
                    <a:pt x="120" y="612"/>
                    <a:pt x="120" y="611"/>
                    <a:pt x="121" y="610"/>
                  </a:cubicBezTo>
                  <a:cubicBezTo>
                    <a:pt x="121" y="609"/>
                    <a:pt x="121" y="608"/>
                    <a:pt x="121" y="607"/>
                  </a:cubicBezTo>
                  <a:cubicBezTo>
                    <a:pt x="129" y="581"/>
                    <a:pt x="139" y="560"/>
                    <a:pt x="151" y="544"/>
                  </a:cubicBezTo>
                  <a:cubicBezTo>
                    <a:pt x="163" y="529"/>
                    <a:pt x="176" y="518"/>
                    <a:pt x="190" y="514"/>
                  </a:cubicBezTo>
                  <a:cubicBezTo>
                    <a:pt x="205" y="510"/>
                    <a:pt x="220" y="511"/>
                    <a:pt x="235" y="519"/>
                  </a:cubicBezTo>
                  <a:cubicBezTo>
                    <a:pt x="250" y="527"/>
                    <a:pt x="266" y="541"/>
                    <a:pt x="280" y="561"/>
                  </a:cubicBezTo>
                  <a:cubicBezTo>
                    <a:pt x="294" y="582"/>
                    <a:pt x="306" y="608"/>
                    <a:pt x="316" y="636"/>
                  </a:cubicBezTo>
                  <a:cubicBezTo>
                    <a:pt x="325" y="665"/>
                    <a:pt x="332" y="696"/>
                    <a:pt x="336" y="728"/>
                  </a:cubicBezTo>
                  <a:cubicBezTo>
                    <a:pt x="340" y="760"/>
                    <a:pt x="341" y="793"/>
                    <a:pt x="339" y="824"/>
                  </a:cubicBezTo>
                  <a:cubicBezTo>
                    <a:pt x="336" y="855"/>
                    <a:pt x="331" y="885"/>
                    <a:pt x="322" y="912"/>
                  </a:cubicBezTo>
                  <a:cubicBezTo>
                    <a:pt x="314" y="938"/>
                    <a:pt x="303" y="958"/>
                    <a:pt x="290" y="973"/>
                  </a:cubicBezTo>
                  <a:cubicBezTo>
                    <a:pt x="277" y="987"/>
                    <a:pt x="263" y="996"/>
                    <a:pt x="249" y="998"/>
                  </a:cubicBezTo>
                  <a:cubicBezTo>
                    <a:pt x="234" y="1000"/>
                    <a:pt x="219" y="997"/>
                    <a:pt x="204" y="987"/>
                  </a:cubicBezTo>
                  <a:cubicBezTo>
                    <a:pt x="189" y="978"/>
                    <a:pt x="175" y="963"/>
                    <a:pt x="162" y="942"/>
                  </a:cubicBezTo>
                  <a:cubicBezTo>
                    <a:pt x="161" y="941"/>
                    <a:pt x="160" y="940"/>
                    <a:pt x="160" y="939"/>
                  </a:cubicBezTo>
                  <a:cubicBezTo>
                    <a:pt x="159" y="938"/>
                    <a:pt x="159" y="937"/>
                    <a:pt x="158" y="936"/>
                  </a:cubicBezTo>
                  <a:cubicBezTo>
                    <a:pt x="158" y="935"/>
                    <a:pt x="157" y="934"/>
                    <a:pt x="157" y="933"/>
                  </a:cubicBezTo>
                  <a:cubicBezTo>
                    <a:pt x="156" y="932"/>
                    <a:pt x="155" y="931"/>
                    <a:pt x="155" y="930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303" y="1506"/>
                    <a:pt x="303" y="1506"/>
                    <a:pt x="303" y="1506"/>
                  </a:cubicBezTo>
                  <a:cubicBezTo>
                    <a:pt x="600" y="655"/>
                    <a:pt x="600" y="655"/>
                    <a:pt x="600" y="655"/>
                  </a:cubicBezTo>
                  <a:cubicBezTo>
                    <a:pt x="121" y="0"/>
                    <a:pt x="121" y="0"/>
                    <a:pt x="1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976D2">
                    <a:satMod val="103000"/>
                    <a:lumMod val="102000"/>
                    <a:tint val="94000"/>
                  </a:srgbClr>
                </a:gs>
                <a:gs pos="50000">
                  <a:srgbClr val="1976D2">
                    <a:satMod val="110000"/>
                    <a:lumMod val="100000"/>
                    <a:shade val="100000"/>
                  </a:srgbClr>
                </a:gs>
                <a:gs pos="100000">
                  <a:srgbClr val="1976D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976D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64"/>
            <p:cNvSpPr>
              <a:spLocks/>
            </p:cNvSpPr>
            <p:nvPr/>
          </p:nvSpPr>
          <p:spPr bwMode="auto">
            <a:xfrm>
              <a:off x="4373579" y="3126078"/>
              <a:ext cx="876847" cy="1287627"/>
            </a:xfrm>
            <a:custGeom>
              <a:avLst/>
              <a:gdLst>
                <a:gd name="T0" fmla="*/ 101 w 433"/>
                <a:gd name="T1" fmla="*/ 0 h 670"/>
                <a:gd name="T2" fmla="*/ 220 w 433"/>
                <a:gd name="T3" fmla="*/ 182 h 670"/>
                <a:gd name="T4" fmla="*/ 232 w 433"/>
                <a:gd name="T5" fmla="*/ 200 h 670"/>
                <a:gd name="T6" fmla="*/ 233 w 433"/>
                <a:gd name="T7" fmla="*/ 193 h 670"/>
                <a:gd name="T8" fmla="*/ 234 w 433"/>
                <a:gd name="T9" fmla="*/ 187 h 670"/>
                <a:gd name="T10" fmla="*/ 235 w 433"/>
                <a:gd name="T11" fmla="*/ 181 h 670"/>
                <a:gd name="T12" fmla="*/ 237 w 433"/>
                <a:gd name="T13" fmla="*/ 175 h 670"/>
                <a:gd name="T14" fmla="*/ 237 w 433"/>
                <a:gd name="T15" fmla="*/ 172 h 670"/>
                <a:gd name="T16" fmla="*/ 238 w 433"/>
                <a:gd name="T17" fmla="*/ 170 h 670"/>
                <a:gd name="T18" fmla="*/ 239 w 433"/>
                <a:gd name="T19" fmla="*/ 167 h 670"/>
                <a:gd name="T20" fmla="*/ 240 w 433"/>
                <a:gd name="T21" fmla="*/ 164 h 670"/>
                <a:gd name="T22" fmla="*/ 266 w 433"/>
                <a:gd name="T23" fmla="*/ 109 h 670"/>
                <a:gd name="T24" fmla="*/ 301 w 433"/>
                <a:gd name="T25" fmla="*/ 82 h 670"/>
                <a:gd name="T26" fmla="*/ 340 w 433"/>
                <a:gd name="T27" fmla="*/ 87 h 670"/>
                <a:gd name="T28" fmla="*/ 380 w 433"/>
                <a:gd name="T29" fmla="*/ 125 h 670"/>
                <a:gd name="T30" fmla="*/ 411 w 433"/>
                <a:gd name="T31" fmla="*/ 191 h 670"/>
                <a:gd name="T32" fmla="*/ 429 w 433"/>
                <a:gd name="T33" fmla="*/ 271 h 670"/>
                <a:gd name="T34" fmla="*/ 431 w 433"/>
                <a:gd name="T35" fmla="*/ 356 h 670"/>
                <a:gd name="T36" fmla="*/ 417 w 433"/>
                <a:gd name="T37" fmla="*/ 433 h 670"/>
                <a:gd name="T38" fmla="*/ 389 w 433"/>
                <a:gd name="T39" fmla="*/ 487 h 670"/>
                <a:gd name="T40" fmla="*/ 352 w 433"/>
                <a:gd name="T41" fmla="*/ 509 h 670"/>
                <a:gd name="T42" fmla="*/ 313 w 433"/>
                <a:gd name="T43" fmla="*/ 500 h 670"/>
                <a:gd name="T44" fmla="*/ 275 w 433"/>
                <a:gd name="T45" fmla="*/ 460 h 670"/>
                <a:gd name="T46" fmla="*/ 274 w 433"/>
                <a:gd name="T47" fmla="*/ 457 h 670"/>
                <a:gd name="T48" fmla="*/ 272 w 433"/>
                <a:gd name="T49" fmla="*/ 455 h 670"/>
                <a:gd name="T50" fmla="*/ 270 w 433"/>
                <a:gd name="T51" fmla="*/ 452 h 670"/>
                <a:gd name="T52" fmla="*/ 269 w 433"/>
                <a:gd name="T53" fmla="*/ 449 h 670"/>
                <a:gd name="T54" fmla="*/ 266 w 433"/>
                <a:gd name="T55" fmla="*/ 444 h 670"/>
                <a:gd name="T56" fmla="*/ 263 w 433"/>
                <a:gd name="T57" fmla="*/ 438 h 670"/>
                <a:gd name="T58" fmla="*/ 261 w 433"/>
                <a:gd name="T59" fmla="*/ 433 h 670"/>
                <a:gd name="T60" fmla="*/ 258 w 433"/>
                <a:gd name="T61" fmla="*/ 428 h 670"/>
                <a:gd name="T62" fmla="*/ 251 w 433"/>
                <a:gd name="T63" fmla="*/ 450 h 670"/>
                <a:gd name="T64" fmla="*/ 184 w 433"/>
                <a:gd name="T65" fmla="*/ 670 h 670"/>
                <a:gd name="T66" fmla="*/ 0 w 433"/>
                <a:gd name="T67" fmla="*/ 364 h 670"/>
                <a:gd name="T68" fmla="*/ 101 w 433"/>
                <a:gd name="T6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670">
                  <a:moveTo>
                    <a:pt x="101" y="0"/>
                  </a:moveTo>
                  <a:cubicBezTo>
                    <a:pt x="220" y="182"/>
                    <a:pt x="220" y="182"/>
                    <a:pt x="220" y="18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198"/>
                    <a:pt x="232" y="196"/>
                    <a:pt x="233" y="193"/>
                  </a:cubicBezTo>
                  <a:cubicBezTo>
                    <a:pt x="233" y="191"/>
                    <a:pt x="233" y="189"/>
                    <a:pt x="234" y="187"/>
                  </a:cubicBezTo>
                  <a:cubicBezTo>
                    <a:pt x="234" y="185"/>
                    <a:pt x="235" y="183"/>
                    <a:pt x="235" y="181"/>
                  </a:cubicBezTo>
                  <a:cubicBezTo>
                    <a:pt x="236" y="179"/>
                    <a:pt x="236" y="177"/>
                    <a:pt x="237" y="175"/>
                  </a:cubicBezTo>
                  <a:cubicBezTo>
                    <a:pt x="237" y="174"/>
                    <a:pt x="237" y="173"/>
                    <a:pt x="237" y="172"/>
                  </a:cubicBezTo>
                  <a:cubicBezTo>
                    <a:pt x="238" y="171"/>
                    <a:pt x="238" y="171"/>
                    <a:pt x="238" y="170"/>
                  </a:cubicBezTo>
                  <a:cubicBezTo>
                    <a:pt x="238" y="169"/>
                    <a:pt x="239" y="168"/>
                    <a:pt x="239" y="167"/>
                  </a:cubicBezTo>
                  <a:cubicBezTo>
                    <a:pt x="239" y="166"/>
                    <a:pt x="239" y="165"/>
                    <a:pt x="240" y="164"/>
                  </a:cubicBezTo>
                  <a:cubicBezTo>
                    <a:pt x="247" y="141"/>
                    <a:pt x="255" y="122"/>
                    <a:pt x="266" y="109"/>
                  </a:cubicBezTo>
                  <a:cubicBezTo>
                    <a:pt x="276" y="95"/>
                    <a:pt x="288" y="86"/>
                    <a:pt x="301" y="82"/>
                  </a:cubicBezTo>
                  <a:cubicBezTo>
                    <a:pt x="313" y="79"/>
                    <a:pt x="327" y="80"/>
                    <a:pt x="340" y="87"/>
                  </a:cubicBezTo>
                  <a:cubicBezTo>
                    <a:pt x="354" y="94"/>
                    <a:pt x="367" y="106"/>
                    <a:pt x="380" y="125"/>
                  </a:cubicBezTo>
                  <a:cubicBezTo>
                    <a:pt x="392" y="143"/>
                    <a:pt x="403" y="166"/>
                    <a:pt x="411" y="191"/>
                  </a:cubicBezTo>
                  <a:cubicBezTo>
                    <a:pt x="419" y="216"/>
                    <a:pt x="425" y="243"/>
                    <a:pt x="429" y="271"/>
                  </a:cubicBezTo>
                  <a:cubicBezTo>
                    <a:pt x="432" y="299"/>
                    <a:pt x="433" y="328"/>
                    <a:pt x="431" y="356"/>
                  </a:cubicBezTo>
                  <a:cubicBezTo>
                    <a:pt x="429" y="383"/>
                    <a:pt x="425" y="409"/>
                    <a:pt x="417" y="433"/>
                  </a:cubicBezTo>
                  <a:cubicBezTo>
                    <a:pt x="409" y="456"/>
                    <a:pt x="400" y="474"/>
                    <a:pt x="389" y="487"/>
                  </a:cubicBezTo>
                  <a:cubicBezTo>
                    <a:pt x="378" y="500"/>
                    <a:pt x="365" y="507"/>
                    <a:pt x="352" y="509"/>
                  </a:cubicBezTo>
                  <a:cubicBezTo>
                    <a:pt x="339" y="512"/>
                    <a:pt x="326" y="509"/>
                    <a:pt x="313" y="500"/>
                  </a:cubicBezTo>
                  <a:cubicBezTo>
                    <a:pt x="300" y="492"/>
                    <a:pt x="287" y="479"/>
                    <a:pt x="275" y="460"/>
                  </a:cubicBezTo>
                  <a:cubicBezTo>
                    <a:pt x="275" y="459"/>
                    <a:pt x="274" y="458"/>
                    <a:pt x="274" y="457"/>
                  </a:cubicBezTo>
                  <a:cubicBezTo>
                    <a:pt x="273" y="456"/>
                    <a:pt x="272" y="455"/>
                    <a:pt x="272" y="455"/>
                  </a:cubicBezTo>
                  <a:cubicBezTo>
                    <a:pt x="271" y="454"/>
                    <a:pt x="271" y="453"/>
                    <a:pt x="270" y="452"/>
                  </a:cubicBezTo>
                  <a:cubicBezTo>
                    <a:pt x="270" y="451"/>
                    <a:pt x="269" y="450"/>
                    <a:pt x="269" y="449"/>
                  </a:cubicBezTo>
                  <a:cubicBezTo>
                    <a:pt x="268" y="447"/>
                    <a:pt x="267" y="445"/>
                    <a:pt x="266" y="444"/>
                  </a:cubicBezTo>
                  <a:cubicBezTo>
                    <a:pt x="265" y="442"/>
                    <a:pt x="264" y="440"/>
                    <a:pt x="263" y="438"/>
                  </a:cubicBezTo>
                  <a:cubicBezTo>
                    <a:pt x="262" y="437"/>
                    <a:pt x="261" y="435"/>
                    <a:pt x="261" y="433"/>
                  </a:cubicBezTo>
                  <a:cubicBezTo>
                    <a:pt x="260" y="431"/>
                    <a:pt x="259" y="429"/>
                    <a:pt x="258" y="428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101" y="0"/>
                  </a:lnTo>
                  <a:close/>
                </a:path>
              </a:pathLst>
            </a:custGeom>
            <a:gradFill>
              <a:gsLst>
                <a:gs pos="51000">
                  <a:srgbClr val="0D47A1">
                    <a:lumMod val="40000"/>
                    <a:lumOff val="60000"/>
                  </a:srgbClr>
                </a:gs>
                <a:gs pos="0">
                  <a:srgbClr val="0D47A1">
                    <a:lumMod val="20000"/>
                    <a:lumOff val="80000"/>
                  </a:srgbClr>
                </a:gs>
                <a:gs pos="100000">
                  <a:srgbClr val="0D47A1"/>
                </a:gs>
              </a:gsLst>
              <a:lin ang="2700000" scaled="1"/>
            </a:gradFill>
            <a:ln>
              <a:solidFill>
                <a:srgbClr val="44546A">
                  <a:lumMod val="60000"/>
                  <a:lumOff val="4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65"/>
            <p:cNvSpPr>
              <a:spLocks/>
            </p:cNvSpPr>
            <p:nvPr/>
          </p:nvSpPr>
          <p:spPr bwMode="auto">
            <a:xfrm>
              <a:off x="4392400" y="3164260"/>
              <a:ext cx="841773" cy="1211263"/>
            </a:xfrm>
            <a:custGeom>
              <a:avLst/>
              <a:gdLst>
                <a:gd name="T0" fmla="*/ 0 w 416"/>
                <a:gd name="T1" fmla="*/ 343 h 630"/>
                <a:gd name="T2" fmla="*/ 95 w 416"/>
                <a:gd name="T3" fmla="*/ 0 h 630"/>
                <a:gd name="T4" fmla="*/ 227 w 416"/>
                <a:gd name="T5" fmla="*/ 202 h 630"/>
                <a:gd name="T6" fmla="*/ 231 w 416"/>
                <a:gd name="T7" fmla="*/ 181 h 630"/>
                <a:gd name="T8" fmla="*/ 232 w 416"/>
                <a:gd name="T9" fmla="*/ 175 h 630"/>
                <a:gd name="T10" fmla="*/ 233 w 416"/>
                <a:gd name="T11" fmla="*/ 169 h 630"/>
                <a:gd name="T12" fmla="*/ 234 w 416"/>
                <a:gd name="T13" fmla="*/ 163 h 630"/>
                <a:gd name="T14" fmla="*/ 237 w 416"/>
                <a:gd name="T15" fmla="*/ 153 h 630"/>
                <a:gd name="T16" fmla="*/ 238 w 416"/>
                <a:gd name="T17" fmla="*/ 149 h 630"/>
                <a:gd name="T18" fmla="*/ 238 w 416"/>
                <a:gd name="T19" fmla="*/ 146 h 630"/>
                <a:gd name="T20" fmla="*/ 263 w 416"/>
                <a:gd name="T21" fmla="*/ 94 h 630"/>
                <a:gd name="T22" fmla="*/ 294 w 416"/>
                <a:gd name="T23" fmla="*/ 70 h 630"/>
                <a:gd name="T24" fmla="*/ 306 w 416"/>
                <a:gd name="T25" fmla="*/ 68 h 630"/>
                <a:gd name="T26" fmla="*/ 327 w 416"/>
                <a:gd name="T27" fmla="*/ 74 h 630"/>
                <a:gd name="T28" fmla="*/ 364 w 416"/>
                <a:gd name="T29" fmla="*/ 109 h 630"/>
                <a:gd name="T30" fmla="*/ 394 w 416"/>
                <a:gd name="T31" fmla="*/ 173 h 630"/>
                <a:gd name="T32" fmla="*/ 412 w 416"/>
                <a:gd name="T33" fmla="*/ 252 h 630"/>
                <a:gd name="T34" fmla="*/ 414 w 416"/>
                <a:gd name="T35" fmla="*/ 335 h 630"/>
                <a:gd name="T36" fmla="*/ 400 w 416"/>
                <a:gd name="T37" fmla="*/ 410 h 630"/>
                <a:gd name="T38" fmla="*/ 373 w 416"/>
                <a:gd name="T39" fmla="*/ 462 h 630"/>
                <a:gd name="T40" fmla="*/ 342 w 416"/>
                <a:gd name="T41" fmla="*/ 481 h 630"/>
                <a:gd name="T42" fmla="*/ 335 w 416"/>
                <a:gd name="T43" fmla="*/ 482 h 630"/>
                <a:gd name="T44" fmla="*/ 308 w 416"/>
                <a:gd name="T45" fmla="*/ 474 h 630"/>
                <a:gd name="T46" fmla="*/ 273 w 416"/>
                <a:gd name="T47" fmla="*/ 436 h 630"/>
                <a:gd name="T48" fmla="*/ 271 w 416"/>
                <a:gd name="T49" fmla="*/ 433 h 630"/>
                <a:gd name="T50" fmla="*/ 268 w 416"/>
                <a:gd name="T51" fmla="*/ 428 h 630"/>
                <a:gd name="T52" fmla="*/ 267 w 416"/>
                <a:gd name="T53" fmla="*/ 425 h 630"/>
                <a:gd name="T54" fmla="*/ 264 w 416"/>
                <a:gd name="T55" fmla="*/ 420 h 630"/>
                <a:gd name="T56" fmla="*/ 262 w 416"/>
                <a:gd name="T57" fmla="*/ 416 h 630"/>
                <a:gd name="T58" fmla="*/ 259 w 416"/>
                <a:gd name="T59" fmla="*/ 410 h 630"/>
                <a:gd name="T60" fmla="*/ 257 w 416"/>
                <a:gd name="T61" fmla="*/ 404 h 630"/>
                <a:gd name="T62" fmla="*/ 248 w 416"/>
                <a:gd name="T63" fmla="*/ 384 h 630"/>
                <a:gd name="T64" fmla="*/ 172 w 416"/>
                <a:gd name="T65" fmla="*/ 630 h 630"/>
                <a:gd name="T66" fmla="*/ 0 w 416"/>
                <a:gd name="T67" fmla="*/ 34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630">
                  <a:moveTo>
                    <a:pt x="0" y="34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1" y="179"/>
                    <a:pt x="231" y="177"/>
                    <a:pt x="232" y="175"/>
                  </a:cubicBezTo>
                  <a:cubicBezTo>
                    <a:pt x="232" y="173"/>
                    <a:pt x="232" y="171"/>
                    <a:pt x="233" y="169"/>
                  </a:cubicBezTo>
                  <a:cubicBezTo>
                    <a:pt x="233" y="167"/>
                    <a:pt x="234" y="165"/>
                    <a:pt x="234" y="163"/>
                  </a:cubicBezTo>
                  <a:cubicBezTo>
                    <a:pt x="235" y="161"/>
                    <a:pt x="237" y="153"/>
                    <a:pt x="237" y="153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5" y="125"/>
                    <a:pt x="253" y="107"/>
                    <a:pt x="263" y="94"/>
                  </a:cubicBezTo>
                  <a:cubicBezTo>
                    <a:pt x="273" y="81"/>
                    <a:pt x="283" y="73"/>
                    <a:pt x="294" y="70"/>
                  </a:cubicBezTo>
                  <a:cubicBezTo>
                    <a:pt x="298" y="69"/>
                    <a:pt x="302" y="68"/>
                    <a:pt x="306" y="68"/>
                  </a:cubicBezTo>
                  <a:cubicBezTo>
                    <a:pt x="313" y="68"/>
                    <a:pt x="320" y="70"/>
                    <a:pt x="327" y="74"/>
                  </a:cubicBezTo>
                  <a:cubicBezTo>
                    <a:pt x="340" y="81"/>
                    <a:pt x="352" y="92"/>
                    <a:pt x="364" y="109"/>
                  </a:cubicBezTo>
                  <a:cubicBezTo>
                    <a:pt x="376" y="127"/>
                    <a:pt x="386" y="148"/>
                    <a:pt x="394" y="173"/>
                  </a:cubicBezTo>
                  <a:cubicBezTo>
                    <a:pt x="402" y="198"/>
                    <a:pt x="408" y="224"/>
                    <a:pt x="412" y="252"/>
                  </a:cubicBezTo>
                  <a:cubicBezTo>
                    <a:pt x="415" y="280"/>
                    <a:pt x="416" y="308"/>
                    <a:pt x="414" y="335"/>
                  </a:cubicBezTo>
                  <a:cubicBezTo>
                    <a:pt x="412" y="363"/>
                    <a:pt x="408" y="388"/>
                    <a:pt x="400" y="410"/>
                  </a:cubicBezTo>
                  <a:cubicBezTo>
                    <a:pt x="393" y="432"/>
                    <a:pt x="384" y="449"/>
                    <a:pt x="373" y="462"/>
                  </a:cubicBezTo>
                  <a:cubicBezTo>
                    <a:pt x="364" y="473"/>
                    <a:pt x="353" y="479"/>
                    <a:pt x="342" y="481"/>
                  </a:cubicBezTo>
                  <a:cubicBezTo>
                    <a:pt x="340" y="482"/>
                    <a:pt x="337" y="482"/>
                    <a:pt x="335" y="482"/>
                  </a:cubicBezTo>
                  <a:cubicBezTo>
                    <a:pt x="326" y="482"/>
                    <a:pt x="317" y="479"/>
                    <a:pt x="308" y="474"/>
                  </a:cubicBezTo>
                  <a:cubicBezTo>
                    <a:pt x="296" y="466"/>
                    <a:pt x="284" y="453"/>
                    <a:pt x="273" y="436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68" y="428"/>
                    <a:pt x="268" y="428"/>
                    <a:pt x="268" y="428"/>
                  </a:cubicBezTo>
                  <a:cubicBezTo>
                    <a:pt x="268" y="427"/>
                    <a:pt x="267" y="426"/>
                    <a:pt x="267" y="425"/>
                  </a:cubicBezTo>
                  <a:cubicBezTo>
                    <a:pt x="266" y="423"/>
                    <a:pt x="265" y="422"/>
                    <a:pt x="264" y="420"/>
                  </a:cubicBezTo>
                  <a:cubicBezTo>
                    <a:pt x="263" y="418"/>
                    <a:pt x="263" y="417"/>
                    <a:pt x="262" y="416"/>
                  </a:cubicBezTo>
                  <a:cubicBezTo>
                    <a:pt x="262" y="416"/>
                    <a:pt x="260" y="411"/>
                    <a:pt x="259" y="410"/>
                  </a:cubicBezTo>
                  <a:cubicBezTo>
                    <a:pt x="258" y="408"/>
                    <a:pt x="257" y="406"/>
                    <a:pt x="257" y="40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172" y="630"/>
                    <a:pt x="172" y="630"/>
                    <a:pt x="172" y="63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rgbClr val="0D47A1"/>
            </a:solidFill>
            <a:ln w="6350" cap="flat" cmpd="sng" algn="ctr">
              <a:solidFill>
                <a:srgbClr val="0D47A1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4835528" y="2225958"/>
              <a:ext cx="2841838" cy="1274629"/>
            </a:xfrm>
            <a:custGeom>
              <a:avLst/>
              <a:gdLst>
                <a:gd name="T0" fmla="*/ 455 w 1404"/>
                <a:gd name="T1" fmla="*/ 0 h 663"/>
                <a:gd name="T2" fmla="*/ 0 w 1404"/>
                <a:gd name="T3" fmla="*/ 8 h 663"/>
                <a:gd name="T4" fmla="*/ 479 w 1404"/>
                <a:gd name="T5" fmla="*/ 663 h 663"/>
                <a:gd name="T6" fmla="*/ 1404 w 1404"/>
                <a:gd name="T7" fmla="*/ 587 h 663"/>
                <a:gd name="T8" fmla="*/ 1120 w 1404"/>
                <a:gd name="T9" fmla="*/ 269 h 663"/>
                <a:gd name="T10" fmla="*/ 876 w 1404"/>
                <a:gd name="T11" fmla="*/ 280 h 663"/>
                <a:gd name="T12" fmla="*/ 877 w 1404"/>
                <a:gd name="T13" fmla="*/ 282 h 663"/>
                <a:gd name="T14" fmla="*/ 879 w 1404"/>
                <a:gd name="T15" fmla="*/ 284 h 663"/>
                <a:gd name="T16" fmla="*/ 881 w 1404"/>
                <a:gd name="T17" fmla="*/ 286 h 663"/>
                <a:gd name="T18" fmla="*/ 883 w 1404"/>
                <a:gd name="T19" fmla="*/ 289 h 663"/>
                <a:gd name="T20" fmla="*/ 913 w 1404"/>
                <a:gd name="T21" fmla="*/ 344 h 663"/>
                <a:gd name="T22" fmla="*/ 909 w 1404"/>
                <a:gd name="T23" fmla="*/ 391 h 663"/>
                <a:gd name="T24" fmla="*/ 871 w 1404"/>
                <a:gd name="T25" fmla="*/ 426 h 663"/>
                <a:gd name="T26" fmla="*/ 801 w 1404"/>
                <a:gd name="T27" fmla="*/ 443 h 663"/>
                <a:gd name="T28" fmla="*/ 710 w 1404"/>
                <a:gd name="T29" fmla="*/ 436 h 663"/>
                <a:gd name="T30" fmla="*/ 618 w 1404"/>
                <a:gd name="T31" fmla="*/ 408 h 663"/>
                <a:gd name="T32" fmla="*/ 536 w 1404"/>
                <a:gd name="T33" fmla="*/ 364 h 663"/>
                <a:gd name="T34" fmla="*/ 475 w 1404"/>
                <a:gd name="T35" fmla="*/ 308 h 663"/>
                <a:gd name="T36" fmla="*/ 448 w 1404"/>
                <a:gd name="T37" fmla="*/ 251 h 663"/>
                <a:gd name="T38" fmla="*/ 458 w 1404"/>
                <a:gd name="T39" fmla="*/ 205 h 663"/>
                <a:gd name="T40" fmla="*/ 500 w 1404"/>
                <a:gd name="T41" fmla="*/ 173 h 663"/>
                <a:gd name="T42" fmla="*/ 571 w 1404"/>
                <a:gd name="T43" fmla="*/ 160 h 663"/>
                <a:gd name="T44" fmla="*/ 574 w 1404"/>
                <a:gd name="T45" fmla="*/ 160 h 663"/>
                <a:gd name="T46" fmla="*/ 578 w 1404"/>
                <a:gd name="T47" fmla="*/ 160 h 663"/>
                <a:gd name="T48" fmla="*/ 582 w 1404"/>
                <a:gd name="T49" fmla="*/ 160 h 663"/>
                <a:gd name="T50" fmla="*/ 585 w 1404"/>
                <a:gd name="T51" fmla="*/ 160 h 663"/>
                <a:gd name="T52" fmla="*/ 455 w 1404"/>
                <a:gd name="T5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4" h="663">
                  <a:moveTo>
                    <a:pt x="45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79" y="663"/>
                    <a:pt x="479" y="663"/>
                    <a:pt x="479" y="663"/>
                  </a:cubicBezTo>
                  <a:cubicBezTo>
                    <a:pt x="1404" y="587"/>
                    <a:pt x="1404" y="587"/>
                    <a:pt x="1404" y="587"/>
                  </a:cubicBezTo>
                  <a:cubicBezTo>
                    <a:pt x="1120" y="269"/>
                    <a:pt x="1120" y="269"/>
                    <a:pt x="1120" y="269"/>
                  </a:cubicBezTo>
                  <a:cubicBezTo>
                    <a:pt x="876" y="280"/>
                    <a:pt x="876" y="280"/>
                    <a:pt x="876" y="280"/>
                  </a:cubicBezTo>
                  <a:cubicBezTo>
                    <a:pt x="876" y="281"/>
                    <a:pt x="877" y="282"/>
                    <a:pt x="877" y="282"/>
                  </a:cubicBezTo>
                  <a:cubicBezTo>
                    <a:pt x="878" y="283"/>
                    <a:pt x="879" y="284"/>
                    <a:pt x="879" y="284"/>
                  </a:cubicBezTo>
                  <a:cubicBezTo>
                    <a:pt x="880" y="285"/>
                    <a:pt x="881" y="286"/>
                    <a:pt x="881" y="286"/>
                  </a:cubicBezTo>
                  <a:cubicBezTo>
                    <a:pt x="882" y="287"/>
                    <a:pt x="882" y="288"/>
                    <a:pt x="883" y="289"/>
                  </a:cubicBezTo>
                  <a:cubicBezTo>
                    <a:pt x="899" y="308"/>
                    <a:pt x="909" y="326"/>
                    <a:pt x="913" y="344"/>
                  </a:cubicBezTo>
                  <a:cubicBezTo>
                    <a:pt x="918" y="361"/>
                    <a:pt x="916" y="377"/>
                    <a:pt x="909" y="391"/>
                  </a:cubicBezTo>
                  <a:cubicBezTo>
                    <a:pt x="902" y="405"/>
                    <a:pt x="889" y="417"/>
                    <a:pt x="871" y="426"/>
                  </a:cubicBezTo>
                  <a:cubicBezTo>
                    <a:pt x="853" y="435"/>
                    <a:pt x="829" y="441"/>
                    <a:pt x="801" y="443"/>
                  </a:cubicBezTo>
                  <a:cubicBezTo>
                    <a:pt x="772" y="445"/>
                    <a:pt x="741" y="442"/>
                    <a:pt x="710" y="436"/>
                  </a:cubicBezTo>
                  <a:cubicBezTo>
                    <a:pt x="679" y="430"/>
                    <a:pt x="648" y="420"/>
                    <a:pt x="618" y="408"/>
                  </a:cubicBezTo>
                  <a:cubicBezTo>
                    <a:pt x="588" y="396"/>
                    <a:pt x="560" y="381"/>
                    <a:pt x="536" y="364"/>
                  </a:cubicBezTo>
                  <a:cubicBezTo>
                    <a:pt x="511" y="347"/>
                    <a:pt x="490" y="328"/>
                    <a:pt x="475" y="308"/>
                  </a:cubicBezTo>
                  <a:cubicBezTo>
                    <a:pt x="459" y="288"/>
                    <a:pt x="451" y="269"/>
                    <a:pt x="448" y="251"/>
                  </a:cubicBezTo>
                  <a:cubicBezTo>
                    <a:pt x="446" y="234"/>
                    <a:pt x="449" y="219"/>
                    <a:pt x="458" y="205"/>
                  </a:cubicBezTo>
                  <a:cubicBezTo>
                    <a:pt x="467" y="192"/>
                    <a:pt x="481" y="181"/>
                    <a:pt x="500" y="173"/>
                  </a:cubicBezTo>
                  <a:cubicBezTo>
                    <a:pt x="519" y="166"/>
                    <a:pt x="543" y="161"/>
                    <a:pt x="571" y="160"/>
                  </a:cubicBezTo>
                  <a:cubicBezTo>
                    <a:pt x="572" y="160"/>
                    <a:pt x="573" y="160"/>
                    <a:pt x="574" y="160"/>
                  </a:cubicBezTo>
                  <a:cubicBezTo>
                    <a:pt x="576" y="160"/>
                    <a:pt x="577" y="160"/>
                    <a:pt x="578" y="160"/>
                  </a:cubicBezTo>
                  <a:cubicBezTo>
                    <a:pt x="579" y="160"/>
                    <a:pt x="580" y="160"/>
                    <a:pt x="582" y="160"/>
                  </a:cubicBezTo>
                  <a:cubicBezTo>
                    <a:pt x="583" y="160"/>
                    <a:pt x="584" y="160"/>
                    <a:pt x="585" y="160"/>
                  </a:cubicBezTo>
                  <a:cubicBezTo>
                    <a:pt x="455" y="0"/>
                    <a:pt x="455" y="0"/>
                    <a:pt x="45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976D2">
                    <a:satMod val="103000"/>
                    <a:lumMod val="102000"/>
                    <a:tint val="94000"/>
                  </a:srgbClr>
                </a:gs>
                <a:gs pos="50000">
                  <a:srgbClr val="1976D2">
                    <a:satMod val="110000"/>
                    <a:lumMod val="100000"/>
                    <a:shade val="100000"/>
                  </a:srgbClr>
                </a:gs>
                <a:gs pos="100000">
                  <a:srgbClr val="1976D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976D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5849958" y="2057400"/>
              <a:ext cx="1277202" cy="834318"/>
            </a:xfrm>
            <a:custGeom>
              <a:avLst/>
              <a:gdLst>
                <a:gd name="T0" fmla="*/ 399 w 631"/>
                <a:gd name="T1" fmla="*/ 0 h 434"/>
                <a:gd name="T2" fmla="*/ 4 w 631"/>
                <a:gd name="T3" fmla="*/ 7 h 434"/>
                <a:gd name="T4" fmla="*/ 137 w 631"/>
                <a:gd name="T5" fmla="*/ 168 h 434"/>
                <a:gd name="T6" fmla="*/ 150 w 631"/>
                <a:gd name="T7" fmla="*/ 184 h 434"/>
                <a:gd name="T8" fmla="*/ 143 w 631"/>
                <a:gd name="T9" fmla="*/ 184 h 434"/>
                <a:gd name="T10" fmla="*/ 137 w 631"/>
                <a:gd name="T11" fmla="*/ 183 h 434"/>
                <a:gd name="T12" fmla="*/ 131 w 631"/>
                <a:gd name="T13" fmla="*/ 183 h 434"/>
                <a:gd name="T14" fmla="*/ 124 w 631"/>
                <a:gd name="T15" fmla="*/ 183 h 434"/>
                <a:gd name="T16" fmla="*/ 121 w 631"/>
                <a:gd name="T17" fmla="*/ 183 h 434"/>
                <a:gd name="T18" fmla="*/ 117 w 631"/>
                <a:gd name="T19" fmla="*/ 183 h 434"/>
                <a:gd name="T20" fmla="*/ 113 w 631"/>
                <a:gd name="T21" fmla="*/ 183 h 434"/>
                <a:gd name="T22" fmla="*/ 110 w 631"/>
                <a:gd name="T23" fmla="*/ 183 h 434"/>
                <a:gd name="T24" fmla="*/ 48 w 631"/>
                <a:gd name="T25" fmla="*/ 195 h 434"/>
                <a:gd name="T26" fmla="*/ 11 w 631"/>
                <a:gd name="T27" fmla="*/ 223 h 434"/>
                <a:gd name="T28" fmla="*/ 2 w 631"/>
                <a:gd name="T29" fmla="*/ 264 h 434"/>
                <a:gd name="T30" fmla="*/ 26 w 631"/>
                <a:gd name="T31" fmla="*/ 314 h 434"/>
                <a:gd name="T32" fmla="*/ 79 w 631"/>
                <a:gd name="T33" fmla="*/ 363 h 434"/>
                <a:gd name="T34" fmla="*/ 152 w 631"/>
                <a:gd name="T35" fmla="*/ 402 h 434"/>
                <a:gd name="T36" fmla="*/ 233 w 631"/>
                <a:gd name="T37" fmla="*/ 426 h 434"/>
                <a:gd name="T38" fmla="*/ 313 w 631"/>
                <a:gd name="T39" fmla="*/ 432 h 434"/>
                <a:gd name="T40" fmla="*/ 375 w 631"/>
                <a:gd name="T41" fmla="*/ 418 h 434"/>
                <a:gd name="T42" fmla="*/ 408 w 631"/>
                <a:gd name="T43" fmla="*/ 387 h 434"/>
                <a:gd name="T44" fmla="*/ 413 w 631"/>
                <a:gd name="T45" fmla="*/ 345 h 434"/>
                <a:gd name="T46" fmla="*/ 386 w 631"/>
                <a:gd name="T47" fmla="*/ 297 h 434"/>
                <a:gd name="T48" fmla="*/ 384 w 631"/>
                <a:gd name="T49" fmla="*/ 295 h 434"/>
                <a:gd name="T50" fmla="*/ 382 w 631"/>
                <a:gd name="T51" fmla="*/ 293 h 434"/>
                <a:gd name="T52" fmla="*/ 380 w 631"/>
                <a:gd name="T53" fmla="*/ 291 h 434"/>
                <a:gd name="T54" fmla="*/ 379 w 631"/>
                <a:gd name="T55" fmla="*/ 289 h 434"/>
                <a:gd name="T56" fmla="*/ 375 w 631"/>
                <a:gd name="T57" fmla="*/ 284 h 434"/>
                <a:gd name="T58" fmla="*/ 370 w 631"/>
                <a:gd name="T59" fmla="*/ 280 h 434"/>
                <a:gd name="T60" fmla="*/ 366 w 631"/>
                <a:gd name="T61" fmla="*/ 276 h 434"/>
                <a:gd name="T62" fmla="*/ 362 w 631"/>
                <a:gd name="T63" fmla="*/ 272 h 434"/>
                <a:gd name="T64" fmla="*/ 385 w 631"/>
                <a:gd name="T65" fmla="*/ 271 h 434"/>
                <a:gd name="T66" fmla="*/ 631 w 631"/>
                <a:gd name="T67" fmla="*/ 260 h 434"/>
                <a:gd name="T68" fmla="*/ 399 w 631"/>
                <a:gd name="T6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1" h="434">
                  <a:moveTo>
                    <a:pt x="399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48" y="184"/>
                    <a:pt x="145" y="184"/>
                    <a:pt x="143" y="184"/>
                  </a:cubicBezTo>
                  <a:cubicBezTo>
                    <a:pt x="141" y="184"/>
                    <a:pt x="139" y="184"/>
                    <a:pt x="137" y="183"/>
                  </a:cubicBezTo>
                  <a:cubicBezTo>
                    <a:pt x="135" y="183"/>
                    <a:pt x="133" y="183"/>
                    <a:pt x="131" y="183"/>
                  </a:cubicBezTo>
                  <a:cubicBezTo>
                    <a:pt x="128" y="183"/>
                    <a:pt x="126" y="183"/>
                    <a:pt x="124" y="183"/>
                  </a:cubicBezTo>
                  <a:cubicBezTo>
                    <a:pt x="123" y="183"/>
                    <a:pt x="122" y="183"/>
                    <a:pt x="121" y="183"/>
                  </a:cubicBezTo>
                  <a:cubicBezTo>
                    <a:pt x="119" y="183"/>
                    <a:pt x="118" y="183"/>
                    <a:pt x="117" y="183"/>
                  </a:cubicBezTo>
                  <a:cubicBezTo>
                    <a:pt x="116" y="183"/>
                    <a:pt x="115" y="183"/>
                    <a:pt x="113" y="183"/>
                  </a:cubicBezTo>
                  <a:cubicBezTo>
                    <a:pt x="112" y="183"/>
                    <a:pt x="111" y="183"/>
                    <a:pt x="110" y="183"/>
                  </a:cubicBezTo>
                  <a:cubicBezTo>
                    <a:pt x="85" y="184"/>
                    <a:pt x="64" y="188"/>
                    <a:pt x="48" y="195"/>
                  </a:cubicBezTo>
                  <a:cubicBezTo>
                    <a:pt x="31" y="202"/>
                    <a:pt x="18" y="211"/>
                    <a:pt x="11" y="223"/>
                  </a:cubicBezTo>
                  <a:cubicBezTo>
                    <a:pt x="3" y="235"/>
                    <a:pt x="0" y="249"/>
                    <a:pt x="2" y="264"/>
                  </a:cubicBezTo>
                  <a:cubicBezTo>
                    <a:pt x="4" y="279"/>
                    <a:pt x="12" y="296"/>
                    <a:pt x="26" y="314"/>
                  </a:cubicBezTo>
                  <a:cubicBezTo>
                    <a:pt x="39" y="331"/>
                    <a:pt x="58" y="348"/>
                    <a:pt x="79" y="363"/>
                  </a:cubicBezTo>
                  <a:cubicBezTo>
                    <a:pt x="101" y="378"/>
                    <a:pt x="126" y="391"/>
                    <a:pt x="152" y="402"/>
                  </a:cubicBezTo>
                  <a:cubicBezTo>
                    <a:pt x="178" y="413"/>
                    <a:pt x="206" y="421"/>
                    <a:pt x="233" y="426"/>
                  </a:cubicBezTo>
                  <a:cubicBezTo>
                    <a:pt x="260" y="432"/>
                    <a:pt x="287" y="434"/>
                    <a:pt x="313" y="432"/>
                  </a:cubicBezTo>
                  <a:cubicBezTo>
                    <a:pt x="338" y="431"/>
                    <a:pt x="358" y="426"/>
                    <a:pt x="375" y="418"/>
                  </a:cubicBezTo>
                  <a:cubicBezTo>
                    <a:pt x="391" y="410"/>
                    <a:pt x="402" y="400"/>
                    <a:pt x="408" y="387"/>
                  </a:cubicBezTo>
                  <a:cubicBezTo>
                    <a:pt x="415" y="375"/>
                    <a:pt x="416" y="361"/>
                    <a:pt x="413" y="345"/>
                  </a:cubicBezTo>
                  <a:cubicBezTo>
                    <a:pt x="409" y="330"/>
                    <a:pt x="400" y="314"/>
                    <a:pt x="386" y="297"/>
                  </a:cubicBezTo>
                  <a:cubicBezTo>
                    <a:pt x="385" y="296"/>
                    <a:pt x="385" y="295"/>
                    <a:pt x="384" y="295"/>
                  </a:cubicBezTo>
                  <a:cubicBezTo>
                    <a:pt x="383" y="294"/>
                    <a:pt x="383" y="293"/>
                    <a:pt x="382" y="293"/>
                  </a:cubicBezTo>
                  <a:cubicBezTo>
                    <a:pt x="382" y="292"/>
                    <a:pt x="381" y="291"/>
                    <a:pt x="380" y="291"/>
                  </a:cubicBezTo>
                  <a:cubicBezTo>
                    <a:pt x="380" y="290"/>
                    <a:pt x="379" y="289"/>
                    <a:pt x="379" y="289"/>
                  </a:cubicBezTo>
                  <a:cubicBezTo>
                    <a:pt x="377" y="287"/>
                    <a:pt x="376" y="286"/>
                    <a:pt x="375" y="284"/>
                  </a:cubicBezTo>
                  <a:cubicBezTo>
                    <a:pt x="373" y="283"/>
                    <a:pt x="372" y="282"/>
                    <a:pt x="370" y="280"/>
                  </a:cubicBezTo>
                  <a:cubicBezTo>
                    <a:pt x="369" y="279"/>
                    <a:pt x="368" y="278"/>
                    <a:pt x="366" y="276"/>
                  </a:cubicBezTo>
                  <a:cubicBezTo>
                    <a:pt x="365" y="275"/>
                    <a:pt x="363" y="274"/>
                    <a:pt x="362" y="272"/>
                  </a:cubicBezTo>
                  <a:cubicBezTo>
                    <a:pt x="385" y="271"/>
                    <a:pt x="385" y="271"/>
                    <a:pt x="385" y="271"/>
                  </a:cubicBezTo>
                  <a:cubicBezTo>
                    <a:pt x="631" y="260"/>
                    <a:pt x="631" y="260"/>
                    <a:pt x="631" y="260"/>
                  </a:cubicBezTo>
                  <a:cubicBezTo>
                    <a:pt x="399" y="0"/>
                    <a:pt x="399" y="0"/>
                    <a:pt x="399" y="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rgbClr val="2196F3">
                    <a:lumMod val="40000"/>
                    <a:lumOff val="60000"/>
                  </a:srgbClr>
                </a:gs>
                <a:gs pos="0">
                  <a:srgbClr val="2196F3">
                    <a:lumMod val="20000"/>
                    <a:lumOff val="80000"/>
                  </a:srgbClr>
                </a:gs>
                <a:gs pos="100000">
                  <a:srgbClr val="2196F3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5865356" y="2072836"/>
              <a:ext cx="1226730" cy="801822"/>
            </a:xfrm>
            <a:custGeom>
              <a:avLst/>
              <a:gdLst>
                <a:gd name="T0" fmla="*/ 289 w 606"/>
                <a:gd name="T1" fmla="*/ 417 h 417"/>
                <a:gd name="T2" fmla="*/ 227 w 606"/>
                <a:gd name="T3" fmla="*/ 410 h 417"/>
                <a:gd name="T4" fmla="*/ 147 w 606"/>
                <a:gd name="T5" fmla="*/ 386 h 417"/>
                <a:gd name="T6" fmla="*/ 76 w 606"/>
                <a:gd name="T7" fmla="*/ 348 h 417"/>
                <a:gd name="T8" fmla="*/ 24 w 606"/>
                <a:gd name="T9" fmla="*/ 301 h 417"/>
                <a:gd name="T10" fmla="*/ 2 w 606"/>
                <a:gd name="T11" fmla="*/ 255 h 417"/>
                <a:gd name="T12" fmla="*/ 9 w 606"/>
                <a:gd name="T13" fmla="*/ 220 h 417"/>
                <a:gd name="T14" fmla="*/ 43 w 606"/>
                <a:gd name="T15" fmla="*/ 194 h 417"/>
                <a:gd name="T16" fmla="*/ 102 w 606"/>
                <a:gd name="T17" fmla="*/ 183 h 417"/>
                <a:gd name="T18" fmla="*/ 111 w 606"/>
                <a:gd name="T19" fmla="*/ 183 h 417"/>
                <a:gd name="T20" fmla="*/ 116 w 606"/>
                <a:gd name="T21" fmla="*/ 183 h 417"/>
                <a:gd name="T22" fmla="*/ 122 w 606"/>
                <a:gd name="T23" fmla="*/ 183 h 417"/>
                <a:gd name="T24" fmla="*/ 128 w 606"/>
                <a:gd name="T25" fmla="*/ 184 h 417"/>
                <a:gd name="T26" fmla="*/ 134 w 606"/>
                <a:gd name="T27" fmla="*/ 184 h 417"/>
                <a:gd name="T28" fmla="*/ 141 w 606"/>
                <a:gd name="T29" fmla="*/ 185 h 417"/>
                <a:gd name="T30" fmla="*/ 161 w 606"/>
                <a:gd name="T31" fmla="*/ 187 h 417"/>
                <a:gd name="T32" fmla="*/ 135 w 606"/>
                <a:gd name="T33" fmla="*/ 155 h 417"/>
                <a:gd name="T34" fmla="*/ 13 w 606"/>
                <a:gd name="T35" fmla="*/ 7 h 417"/>
                <a:gd name="T36" fmla="*/ 387 w 606"/>
                <a:gd name="T37" fmla="*/ 0 h 417"/>
                <a:gd name="T38" fmla="*/ 606 w 606"/>
                <a:gd name="T39" fmla="*/ 245 h 417"/>
                <a:gd name="T40" fmla="*/ 333 w 606"/>
                <a:gd name="T41" fmla="*/ 257 h 417"/>
                <a:gd name="T42" fmla="*/ 348 w 606"/>
                <a:gd name="T43" fmla="*/ 271 h 417"/>
                <a:gd name="T44" fmla="*/ 353 w 606"/>
                <a:gd name="T45" fmla="*/ 274 h 417"/>
                <a:gd name="T46" fmla="*/ 357 w 606"/>
                <a:gd name="T47" fmla="*/ 278 h 417"/>
                <a:gd name="T48" fmla="*/ 361 w 606"/>
                <a:gd name="T49" fmla="*/ 282 h 417"/>
                <a:gd name="T50" fmla="*/ 365 w 606"/>
                <a:gd name="T51" fmla="*/ 287 h 417"/>
                <a:gd name="T52" fmla="*/ 370 w 606"/>
                <a:gd name="T53" fmla="*/ 292 h 417"/>
                <a:gd name="T54" fmla="*/ 372 w 606"/>
                <a:gd name="T55" fmla="*/ 294 h 417"/>
                <a:gd name="T56" fmla="*/ 397 w 606"/>
                <a:gd name="T57" fmla="*/ 339 h 417"/>
                <a:gd name="T58" fmla="*/ 393 w 606"/>
                <a:gd name="T59" fmla="*/ 376 h 417"/>
                <a:gd name="T60" fmla="*/ 363 w 606"/>
                <a:gd name="T61" fmla="*/ 403 h 417"/>
                <a:gd name="T62" fmla="*/ 304 w 606"/>
                <a:gd name="T63" fmla="*/ 416 h 417"/>
                <a:gd name="T64" fmla="*/ 289 w 606"/>
                <a:gd name="T6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6" h="417">
                  <a:moveTo>
                    <a:pt x="289" y="417"/>
                  </a:moveTo>
                  <a:cubicBezTo>
                    <a:pt x="269" y="417"/>
                    <a:pt x="248" y="415"/>
                    <a:pt x="227" y="410"/>
                  </a:cubicBezTo>
                  <a:cubicBezTo>
                    <a:pt x="200" y="405"/>
                    <a:pt x="173" y="397"/>
                    <a:pt x="147" y="386"/>
                  </a:cubicBezTo>
                  <a:cubicBezTo>
                    <a:pt x="121" y="375"/>
                    <a:pt x="97" y="363"/>
                    <a:pt x="76" y="348"/>
                  </a:cubicBezTo>
                  <a:cubicBezTo>
                    <a:pt x="54" y="333"/>
                    <a:pt x="37" y="317"/>
                    <a:pt x="24" y="301"/>
                  </a:cubicBezTo>
                  <a:cubicBezTo>
                    <a:pt x="12" y="285"/>
                    <a:pt x="4" y="269"/>
                    <a:pt x="2" y="255"/>
                  </a:cubicBezTo>
                  <a:cubicBezTo>
                    <a:pt x="0" y="242"/>
                    <a:pt x="3" y="230"/>
                    <a:pt x="9" y="220"/>
                  </a:cubicBezTo>
                  <a:cubicBezTo>
                    <a:pt x="16" y="209"/>
                    <a:pt x="28" y="201"/>
                    <a:pt x="43" y="194"/>
                  </a:cubicBezTo>
                  <a:cubicBezTo>
                    <a:pt x="59" y="188"/>
                    <a:pt x="79" y="184"/>
                    <a:pt x="10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3"/>
                    <a:pt x="115" y="183"/>
                    <a:pt x="116" y="183"/>
                  </a:cubicBezTo>
                  <a:cubicBezTo>
                    <a:pt x="118" y="183"/>
                    <a:pt x="120" y="183"/>
                    <a:pt x="122" y="183"/>
                  </a:cubicBezTo>
                  <a:cubicBezTo>
                    <a:pt x="124" y="183"/>
                    <a:pt x="126" y="183"/>
                    <a:pt x="128" y="184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37" y="184"/>
                    <a:pt x="139" y="184"/>
                    <a:pt x="141" y="185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606" y="245"/>
                    <a:pt x="606" y="245"/>
                    <a:pt x="606" y="245"/>
                  </a:cubicBezTo>
                  <a:cubicBezTo>
                    <a:pt x="333" y="257"/>
                    <a:pt x="333" y="257"/>
                    <a:pt x="333" y="257"/>
                  </a:cubicBezTo>
                  <a:cubicBezTo>
                    <a:pt x="348" y="271"/>
                    <a:pt x="348" y="271"/>
                    <a:pt x="348" y="271"/>
                  </a:cubicBezTo>
                  <a:cubicBezTo>
                    <a:pt x="350" y="272"/>
                    <a:pt x="351" y="273"/>
                    <a:pt x="353" y="274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61" y="282"/>
                    <a:pt x="361" y="282"/>
                    <a:pt x="361" y="282"/>
                  </a:cubicBezTo>
                  <a:cubicBezTo>
                    <a:pt x="362" y="283"/>
                    <a:pt x="365" y="287"/>
                    <a:pt x="365" y="287"/>
                  </a:cubicBezTo>
                  <a:cubicBezTo>
                    <a:pt x="370" y="292"/>
                    <a:pt x="370" y="292"/>
                    <a:pt x="370" y="292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5" y="309"/>
                    <a:pt x="393" y="325"/>
                    <a:pt x="397" y="339"/>
                  </a:cubicBezTo>
                  <a:cubicBezTo>
                    <a:pt x="400" y="353"/>
                    <a:pt x="399" y="365"/>
                    <a:pt x="393" y="376"/>
                  </a:cubicBezTo>
                  <a:cubicBezTo>
                    <a:pt x="387" y="387"/>
                    <a:pt x="377" y="396"/>
                    <a:pt x="363" y="403"/>
                  </a:cubicBezTo>
                  <a:cubicBezTo>
                    <a:pt x="347" y="410"/>
                    <a:pt x="328" y="415"/>
                    <a:pt x="304" y="416"/>
                  </a:cubicBezTo>
                  <a:cubicBezTo>
                    <a:pt x="299" y="417"/>
                    <a:pt x="294" y="417"/>
                    <a:pt x="289" y="417"/>
                  </a:cubicBezTo>
                  <a:close/>
                </a:path>
              </a:pathLst>
            </a:custGeom>
            <a:gradFill rotWithShape="1">
              <a:gsLst>
                <a:gs pos="0">
                  <a:srgbClr val="42A5F5">
                    <a:satMod val="103000"/>
                    <a:lumMod val="102000"/>
                    <a:tint val="94000"/>
                  </a:srgbClr>
                </a:gs>
                <a:gs pos="50000">
                  <a:srgbClr val="42A5F5">
                    <a:satMod val="110000"/>
                    <a:lumMod val="100000"/>
                    <a:shade val="100000"/>
                  </a:srgbClr>
                </a:gs>
                <a:gs pos="100000">
                  <a:srgbClr val="42A5F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2A5F5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5204231" y="3354357"/>
              <a:ext cx="2473135" cy="1782368"/>
            </a:xfrm>
            <a:custGeom>
              <a:avLst/>
              <a:gdLst>
                <a:gd name="T0" fmla="*/ 1222 w 1222"/>
                <a:gd name="T1" fmla="*/ 0 h 927"/>
                <a:gd name="T2" fmla="*/ 1037 w 1222"/>
                <a:gd name="T3" fmla="*/ 412 h 927"/>
                <a:gd name="T4" fmla="*/ 804 w 1222"/>
                <a:gd name="T5" fmla="*/ 441 h 927"/>
                <a:gd name="T6" fmla="*/ 806 w 1222"/>
                <a:gd name="T7" fmla="*/ 437 h 927"/>
                <a:gd name="T8" fmla="*/ 808 w 1222"/>
                <a:gd name="T9" fmla="*/ 434 h 927"/>
                <a:gd name="T10" fmla="*/ 809 w 1222"/>
                <a:gd name="T11" fmla="*/ 431 h 927"/>
                <a:gd name="T12" fmla="*/ 810 w 1222"/>
                <a:gd name="T13" fmla="*/ 428 h 927"/>
                <a:gd name="T14" fmla="*/ 825 w 1222"/>
                <a:gd name="T15" fmla="*/ 358 h 927"/>
                <a:gd name="T16" fmla="*/ 808 w 1222"/>
                <a:gd name="T17" fmla="*/ 303 h 927"/>
                <a:gd name="T18" fmla="*/ 761 w 1222"/>
                <a:gd name="T19" fmla="*/ 269 h 927"/>
                <a:gd name="T20" fmla="*/ 687 w 1222"/>
                <a:gd name="T21" fmla="*/ 262 h 927"/>
                <a:gd name="T22" fmla="*/ 601 w 1222"/>
                <a:gd name="T23" fmla="*/ 286 h 927"/>
                <a:gd name="T24" fmla="*/ 518 w 1222"/>
                <a:gd name="T25" fmla="*/ 335 h 927"/>
                <a:gd name="T26" fmla="*/ 449 w 1222"/>
                <a:gd name="T27" fmla="*/ 401 h 927"/>
                <a:gd name="T28" fmla="*/ 404 w 1222"/>
                <a:gd name="T29" fmla="*/ 477 h 927"/>
                <a:gd name="T30" fmla="*/ 393 w 1222"/>
                <a:gd name="T31" fmla="*/ 548 h 927"/>
                <a:gd name="T32" fmla="*/ 415 w 1222"/>
                <a:gd name="T33" fmla="*/ 601 h 927"/>
                <a:gd name="T34" fmla="*/ 465 w 1222"/>
                <a:gd name="T35" fmla="*/ 631 h 927"/>
                <a:gd name="T36" fmla="*/ 538 w 1222"/>
                <a:gd name="T37" fmla="*/ 634 h 927"/>
                <a:gd name="T38" fmla="*/ 541 w 1222"/>
                <a:gd name="T39" fmla="*/ 634 h 927"/>
                <a:gd name="T40" fmla="*/ 544 w 1222"/>
                <a:gd name="T41" fmla="*/ 633 h 927"/>
                <a:gd name="T42" fmla="*/ 547 w 1222"/>
                <a:gd name="T43" fmla="*/ 633 h 927"/>
                <a:gd name="T44" fmla="*/ 550 w 1222"/>
                <a:gd name="T45" fmla="*/ 632 h 927"/>
                <a:gd name="T46" fmla="*/ 461 w 1222"/>
                <a:gd name="T47" fmla="*/ 853 h 927"/>
                <a:gd name="T48" fmla="*/ 0 w 1222"/>
                <a:gd name="T49" fmla="*/ 927 h 927"/>
                <a:gd name="T50" fmla="*/ 297 w 1222"/>
                <a:gd name="T51" fmla="*/ 76 h 927"/>
                <a:gd name="T52" fmla="*/ 1222 w 1222"/>
                <a:gd name="T53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2" h="927">
                  <a:moveTo>
                    <a:pt x="1222" y="0"/>
                  </a:moveTo>
                  <a:cubicBezTo>
                    <a:pt x="1037" y="412"/>
                    <a:pt x="1037" y="412"/>
                    <a:pt x="1037" y="412"/>
                  </a:cubicBezTo>
                  <a:cubicBezTo>
                    <a:pt x="804" y="441"/>
                    <a:pt x="804" y="441"/>
                    <a:pt x="804" y="441"/>
                  </a:cubicBezTo>
                  <a:cubicBezTo>
                    <a:pt x="805" y="440"/>
                    <a:pt x="805" y="439"/>
                    <a:pt x="806" y="437"/>
                  </a:cubicBezTo>
                  <a:cubicBezTo>
                    <a:pt x="807" y="436"/>
                    <a:pt x="807" y="435"/>
                    <a:pt x="808" y="434"/>
                  </a:cubicBezTo>
                  <a:cubicBezTo>
                    <a:pt x="808" y="433"/>
                    <a:pt x="809" y="432"/>
                    <a:pt x="809" y="431"/>
                  </a:cubicBezTo>
                  <a:cubicBezTo>
                    <a:pt x="810" y="430"/>
                    <a:pt x="810" y="429"/>
                    <a:pt x="810" y="428"/>
                  </a:cubicBezTo>
                  <a:cubicBezTo>
                    <a:pt x="821" y="402"/>
                    <a:pt x="826" y="379"/>
                    <a:pt x="825" y="358"/>
                  </a:cubicBezTo>
                  <a:cubicBezTo>
                    <a:pt x="825" y="337"/>
                    <a:pt x="819" y="318"/>
                    <a:pt x="808" y="303"/>
                  </a:cubicBezTo>
                  <a:cubicBezTo>
                    <a:pt x="797" y="288"/>
                    <a:pt x="781" y="276"/>
                    <a:pt x="761" y="269"/>
                  </a:cubicBezTo>
                  <a:cubicBezTo>
                    <a:pt x="740" y="262"/>
                    <a:pt x="716" y="259"/>
                    <a:pt x="687" y="262"/>
                  </a:cubicBezTo>
                  <a:cubicBezTo>
                    <a:pt x="659" y="265"/>
                    <a:pt x="630" y="273"/>
                    <a:pt x="601" y="286"/>
                  </a:cubicBezTo>
                  <a:cubicBezTo>
                    <a:pt x="572" y="298"/>
                    <a:pt x="544" y="315"/>
                    <a:pt x="518" y="335"/>
                  </a:cubicBezTo>
                  <a:cubicBezTo>
                    <a:pt x="492" y="354"/>
                    <a:pt x="468" y="377"/>
                    <a:pt x="449" y="401"/>
                  </a:cubicBezTo>
                  <a:cubicBezTo>
                    <a:pt x="429" y="425"/>
                    <a:pt x="414" y="451"/>
                    <a:pt x="404" y="477"/>
                  </a:cubicBezTo>
                  <a:cubicBezTo>
                    <a:pt x="394" y="503"/>
                    <a:pt x="391" y="527"/>
                    <a:pt x="393" y="548"/>
                  </a:cubicBezTo>
                  <a:cubicBezTo>
                    <a:pt x="395" y="569"/>
                    <a:pt x="403" y="587"/>
                    <a:pt x="415" y="601"/>
                  </a:cubicBezTo>
                  <a:cubicBezTo>
                    <a:pt x="428" y="615"/>
                    <a:pt x="445" y="625"/>
                    <a:pt x="465" y="631"/>
                  </a:cubicBezTo>
                  <a:cubicBezTo>
                    <a:pt x="486" y="637"/>
                    <a:pt x="511" y="638"/>
                    <a:pt x="538" y="634"/>
                  </a:cubicBezTo>
                  <a:cubicBezTo>
                    <a:pt x="539" y="634"/>
                    <a:pt x="540" y="634"/>
                    <a:pt x="541" y="634"/>
                  </a:cubicBezTo>
                  <a:cubicBezTo>
                    <a:pt x="542" y="633"/>
                    <a:pt x="543" y="633"/>
                    <a:pt x="544" y="633"/>
                  </a:cubicBezTo>
                  <a:cubicBezTo>
                    <a:pt x="545" y="633"/>
                    <a:pt x="546" y="633"/>
                    <a:pt x="547" y="633"/>
                  </a:cubicBezTo>
                  <a:cubicBezTo>
                    <a:pt x="548" y="632"/>
                    <a:pt x="549" y="632"/>
                    <a:pt x="550" y="632"/>
                  </a:cubicBezTo>
                  <a:cubicBezTo>
                    <a:pt x="461" y="853"/>
                    <a:pt x="461" y="853"/>
                    <a:pt x="461" y="853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297" y="76"/>
                    <a:pt x="297" y="76"/>
                    <a:pt x="297" y="76"/>
                  </a:cubicBezTo>
                  <a:lnTo>
                    <a:pt x="1222" y="0"/>
                  </a:lnTo>
                  <a:close/>
                </a:path>
              </a:pathLst>
            </a:custGeom>
            <a:gradFill rotWithShape="1">
              <a:gsLst>
                <a:gs pos="0">
                  <a:srgbClr val="1976D2">
                    <a:satMod val="103000"/>
                    <a:lumMod val="102000"/>
                    <a:tint val="94000"/>
                  </a:srgbClr>
                </a:gs>
                <a:gs pos="50000">
                  <a:srgbClr val="1976D2">
                    <a:satMod val="110000"/>
                    <a:lumMod val="100000"/>
                    <a:shade val="100000"/>
                  </a:srgbClr>
                </a:gs>
                <a:gs pos="100000">
                  <a:srgbClr val="1976D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976D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6172426" y="4136681"/>
              <a:ext cx="1236995" cy="1091842"/>
            </a:xfrm>
            <a:custGeom>
              <a:avLst/>
              <a:gdLst>
                <a:gd name="T0" fmla="*/ 261 w 611"/>
                <a:gd name="T1" fmla="*/ 3 h 568"/>
                <a:gd name="T2" fmla="*/ 185 w 611"/>
                <a:gd name="T3" fmla="*/ 24 h 568"/>
                <a:gd name="T4" fmla="*/ 112 w 611"/>
                <a:gd name="T5" fmla="*/ 67 h 568"/>
                <a:gd name="T6" fmla="*/ 51 w 611"/>
                <a:gd name="T7" fmla="*/ 125 h 568"/>
                <a:gd name="T8" fmla="*/ 12 w 611"/>
                <a:gd name="T9" fmla="*/ 192 h 568"/>
                <a:gd name="T10" fmla="*/ 2 w 611"/>
                <a:gd name="T11" fmla="*/ 255 h 568"/>
                <a:gd name="T12" fmla="*/ 21 w 611"/>
                <a:gd name="T13" fmla="*/ 301 h 568"/>
                <a:gd name="T14" fmla="*/ 65 w 611"/>
                <a:gd name="T15" fmla="*/ 328 h 568"/>
                <a:gd name="T16" fmla="*/ 130 w 611"/>
                <a:gd name="T17" fmla="*/ 331 h 568"/>
                <a:gd name="T18" fmla="*/ 133 w 611"/>
                <a:gd name="T19" fmla="*/ 331 h 568"/>
                <a:gd name="T20" fmla="*/ 136 w 611"/>
                <a:gd name="T21" fmla="*/ 330 h 568"/>
                <a:gd name="T22" fmla="*/ 139 w 611"/>
                <a:gd name="T23" fmla="*/ 330 h 568"/>
                <a:gd name="T24" fmla="*/ 142 w 611"/>
                <a:gd name="T25" fmla="*/ 329 h 568"/>
                <a:gd name="T26" fmla="*/ 148 w 611"/>
                <a:gd name="T27" fmla="*/ 328 h 568"/>
                <a:gd name="T28" fmla="*/ 154 w 611"/>
                <a:gd name="T29" fmla="*/ 326 h 568"/>
                <a:gd name="T30" fmla="*/ 160 w 611"/>
                <a:gd name="T31" fmla="*/ 325 h 568"/>
                <a:gd name="T32" fmla="*/ 166 w 611"/>
                <a:gd name="T33" fmla="*/ 323 h 568"/>
                <a:gd name="T34" fmla="*/ 158 w 611"/>
                <a:gd name="T35" fmla="*/ 344 h 568"/>
                <a:gd name="T36" fmla="*/ 67 w 611"/>
                <a:gd name="T37" fmla="*/ 568 h 568"/>
                <a:gd name="T38" fmla="*/ 452 w 611"/>
                <a:gd name="T39" fmla="*/ 506 h 568"/>
                <a:gd name="T40" fmla="*/ 611 w 611"/>
                <a:gd name="T41" fmla="*/ 151 h 568"/>
                <a:gd name="T42" fmla="*/ 375 w 611"/>
                <a:gd name="T43" fmla="*/ 180 h 568"/>
                <a:gd name="T44" fmla="*/ 352 w 611"/>
                <a:gd name="T45" fmla="*/ 183 h 568"/>
                <a:gd name="T46" fmla="*/ 355 w 611"/>
                <a:gd name="T47" fmla="*/ 178 h 568"/>
                <a:gd name="T48" fmla="*/ 359 w 611"/>
                <a:gd name="T49" fmla="*/ 173 h 568"/>
                <a:gd name="T50" fmla="*/ 362 w 611"/>
                <a:gd name="T51" fmla="*/ 167 h 568"/>
                <a:gd name="T52" fmla="*/ 364 w 611"/>
                <a:gd name="T53" fmla="*/ 162 h 568"/>
                <a:gd name="T54" fmla="*/ 366 w 611"/>
                <a:gd name="T55" fmla="*/ 158 h 568"/>
                <a:gd name="T56" fmla="*/ 368 w 611"/>
                <a:gd name="T57" fmla="*/ 155 h 568"/>
                <a:gd name="T58" fmla="*/ 369 w 611"/>
                <a:gd name="T59" fmla="*/ 152 h 568"/>
                <a:gd name="T60" fmla="*/ 370 w 611"/>
                <a:gd name="T61" fmla="*/ 149 h 568"/>
                <a:gd name="T62" fmla="*/ 383 w 611"/>
                <a:gd name="T63" fmla="*/ 87 h 568"/>
                <a:gd name="T64" fmla="*/ 368 w 611"/>
                <a:gd name="T65" fmla="*/ 39 h 568"/>
                <a:gd name="T66" fmla="*/ 326 w 611"/>
                <a:gd name="T67" fmla="*/ 9 h 568"/>
                <a:gd name="T68" fmla="*/ 261 w 611"/>
                <a:gd name="T69" fmla="*/ 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568">
                  <a:moveTo>
                    <a:pt x="261" y="3"/>
                  </a:moveTo>
                  <a:cubicBezTo>
                    <a:pt x="236" y="5"/>
                    <a:pt x="210" y="13"/>
                    <a:pt x="185" y="24"/>
                  </a:cubicBezTo>
                  <a:cubicBezTo>
                    <a:pt x="160" y="35"/>
                    <a:pt x="135" y="50"/>
                    <a:pt x="112" y="67"/>
                  </a:cubicBezTo>
                  <a:cubicBezTo>
                    <a:pt x="89" y="84"/>
                    <a:pt x="68" y="104"/>
                    <a:pt x="51" y="125"/>
                  </a:cubicBezTo>
                  <a:cubicBezTo>
                    <a:pt x="34" y="147"/>
                    <a:pt x="21" y="169"/>
                    <a:pt x="12" y="192"/>
                  </a:cubicBezTo>
                  <a:cubicBezTo>
                    <a:pt x="3" y="215"/>
                    <a:pt x="0" y="236"/>
                    <a:pt x="2" y="255"/>
                  </a:cubicBezTo>
                  <a:cubicBezTo>
                    <a:pt x="4" y="273"/>
                    <a:pt x="10" y="289"/>
                    <a:pt x="21" y="301"/>
                  </a:cubicBezTo>
                  <a:cubicBezTo>
                    <a:pt x="32" y="314"/>
                    <a:pt x="47" y="323"/>
                    <a:pt x="65" y="328"/>
                  </a:cubicBezTo>
                  <a:cubicBezTo>
                    <a:pt x="84" y="333"/>
                    <a:pt x="105" y="334"/>
                    <a:pt x="130" y="331"/>
                  </a:cubicBezTo>
                  <a:cubicBezTo>
                    <a:pt x="131" y="331"/>
                    <a:pt x="132" y="331"/>
                    <a:pt x="133" y="331"/>
                  </a:cubicBezTo>
                  <a:cubicBezTo>
                    <a:pt x="134" y="330"/>
                    <a:pt x="135" y="330"/>
                    <a:pt x="136" y="330"/>
                  </a:cubicBezTo>
                  <a:cubicBezTo>
                    <a:pt x="137" y="330"/>
                    <a:pt x="138" y="330"/>
                    <a:pt x="139" y="330"/>
                  </a:cubicBezTo>
                  <a:cubicBezTo>
                    <a:pt x="140" y="329"/>
                    <a:pt x="141" y="329"/>
                    <a:pt x="142" y="329"/>
                  </a:cubicBezTo>
                  <a:cubicBezTo>
                    <a:pt x="144" y="329"/>
                    <a:pt x="146" y="328"/>
                    <a:pt x="148" y="328"/>
                  </a:cubicBezTo>
                  <a:cubicBezTo>
                    <a:pt x="150" y="327"/>
                    <a:pt x="152" y="327"/>
                    <a:pt x="154" y="326"/>
                  </a:cubicBezTo>
                  <a:cubicBezTo>
                    <a:pt x="156" y="326"/>
                    <a:pt x="158" y="325"/>
                    <a:pt x="160" y="325"/>
                  </a:cubicBezTo>
                  <a:cubicBezTo>
                    <a:pt x="162" y="324"/>
                    <a:pt x="164" y="324"/>
                    <a:pt x="166" y="323"/>
                  </a:cubicBezTo>
                  <a:cubicBezTo>
                    <a:pt x="158" y="344"/>
                    <a:pt x="158" y="344"/>
                    <a:pt x="158" y="344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452" y="506"/>
                    <a:pt x="452" y="506"/>
                    <a:pt x="452" y="506"/>
                  </a:cubicBezTo>
                  <a:cubicBezTo>
                    <a:pt x="611" y="151"/>
                    <a:pt x="611" y="151"/>
                    <a:pt x="611" y="151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53" y="182"/>
                    <a:pt x="354" y="180"/>
                    <a:pt x="355" y="178"/>
                  </a:cubicBezTo>
                  <a:cubicBezTo>
                    <a:pt x="356" y="176"/>
                    <a:pt x="358" y="174"/>
                    <a:pt x="359" y="173"/>
                  </a:cubicBezTo>
                  <a:cubicBezTo>
                    <a:pt x="360" y="171"/>
                    <a:pt x="361" y="169"/>
                    <a:pt x="362" y="167"/>
                  </a:cubicBezTo>
                  <a:cubicBezTo>
                    <a:pt x="363" y="165"/>
                    <a:pt x="364" y="163"/>
                    <a:pt x="364" y="162"/>
                  </a:cubicBezTo>
                  <a:cubicBezTo>
                    <a:pt x="365" y="160"/>
                    <a:pt x="366" y="159"/>
                    <a:pt x="366" y="158"/>
                  </a:cubicBezTo>
                  <a:cubicBezTo>
                    <a:pt x="367" y="157"/>
                    <a:pt x="367" y="156"/>
                    <a:pt x="368" y="155"/>
                  </a:cubicBezTo>
                  <a:cubicBezTo>
                    <a:pt x="368" y="154"/>
                    <a:pt x="369" y="153"/>
                    <a:pt x="369" y="152"/>
                  </a:cubicBezTo>
                  <a:cubicBezTo>
                    <a:pt x="369" y="151"/>
                    <a:pt x="370" y="150"/>
                    <a:pt x="370" y="149"/>
                  </a:cubicBezTo>
                  <a:cubicBezTo>
                    <a:pt x="380" y="126"/>
                    <a:pt x="384" y="105"/>
                    <a:pt x="383" y="87"/>
                  </a:cubicBezTo>
                  <a:cubicBezTo>
                    <a:pt x="383" y="68"/>
                    <a:pt x="377" y="52"/>
                    <a:pt x="368" y="39"/>
                  </a:cubicBezTo>
                  <a:cubicBezTo>
                    <a:pt x="358" y="25"/>
                    <a:pt x="344" y="15"/>
                    <a:pt x="326" y="9"/>
                  </a:cubicBezTo>
                  <a:cubicBezTo>
                    <a:pt x="308" y="2"/>
                    <a:pt x="286" y="0"/>
                    <a:pt x="261" y="3"/>
                  </a:cubicBezTo>
                  <a:close/>
                </a:path>
              </a:pathLst>
            </a:custGeom>
            <a:gradFill>
              <a:gsLst>
                <a:gs pos="51000">
                  <a:srgbClr val="1565C0">
                    <a:lumMod val="40000"/>
                    <a:lumOff val="60000"/>
                  </a:srgbClr>
                </a:gs>
                <a:gs pos="0">
                  <a:srgbClr val="1565C0">
                    <a:lumMod val="20000"/>
                    <a:lumOff val="80000"/>
                  </a:srgbClr>
                </a:gs>
                <a:gs pos="100000">
                  <a:srgbClr val="1565C0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6188678" y="4155366"/>
              <a:ext cx="1194222" cy="1052036"/>
            </a:xfrm>
            <a:custGeom>
              <a:avLst/>
              <a:gdLst>
                <a:gd name="T0" fmla="*/ 172 w 590"/>
                <a:gd name="T1" fmla="*/ 301 h 547"/>
                <a:gd name="T2" fmla="*/ 156 w 590"/>
                <a:gd name="T3" fmla="*/ 305 h 547"/>
                <a:gd name="T4" fmla="*/ 150 w 590"/>
                <a:gd name="T5" fmla="*/ 307 h 547"/>
                <a:gd name="T6" fmla="*/ 144 w 590"/>
                <a:gd name="T7" fmla="*/ 308 h 547"/>
                <a:gd name="T8" fmla="*/ 138 w 590"/>
                <a:gd name="T9" fmla="*/ 310 h 547"/>
                <a:gd name="T10" fmla="*/ 132 w 590"/>
                <a:gd name="T11" fmla="*/ 311 h 547"/>
                <a:gd name="T12" fmla="*/ 123 w 590"/>
                <a:gd name="T13" fmla="*/ 313 h 547"/>
                <a:gd name="T14" fmla="*/ 121 w 590"/>
                <a:gd name="T15" fmla="*/ 313 h 547"/>
                <a:gd name="T16" fmla="*/ 95 w 590"/>
                <a:gd name="T17" fmla="*/ 315 h 547"/>
                <a:gd name="T18" fmla="*/ 60 w 590"/>
                <a:gd name="T19" fmla="*/ 310 h 547"/>
                <a:gd name="T20" fmla="*/ 19 w 590"/>
                <a:gd name="T21" fmla="*/ 286 h 547"/>
                <a:gd name="T22" fmla="*/ 2 w 590"/>
                <a:gd name="T23" fmla="*/ 244 h 547"/>
                <a:gd name="T24" fmla="*/ 11 w 590"/>
                <a:gd name="T25" fmla="*/ 185 h 547"/>
                <a:gd name="T26" fmla="*/ 50 w 590"/>
                <a:gd name="T27" fmla="*/ 120 h 547"/>
                <a:gd name="T28" fmla="*/ 109 w 590"/>
                <a:gd name="T29" fmla="*/ 63 h 547"/>
                <a:gd name="T30" fmla="*/ 180 w 590"/>
                <a:gd name="T31" fmla="*/ 21 h 547"/>
                <a:gd name="T32" fmla="*/ 254 w 590"/>
                <a:gd name="T33" fmla="*/ 1 h 547"/>
                <a:gd name="T34" fmla="*/ 273 w 590"/>
                <a:gd name="T35" fmla="*/ 0 h 547"/>
                <a:gd name="T36" fmla="*/ 315 w 590"/>
                <a:gd name="T37" fmla="*/ 6 h 547"/>
                <a:gd name="T38" fmla="*/ 353 w 590"/>
                <a:gd name="T39" fmla="*/ 33 h 547"/>
                <a:gd name="T40" fmla="*/ 367 w 590"/>
                <a:gd name="T41" fmla="*/ 77 h 547"/>
                <a:gd name="T42" fmla="*/ 355 w 590"/>
                <a:gd name="T43" fmla="*/ 135 h 547"/>
                <a:gd name="T44" fmla="*/ 354 w 590"/>
                <a:gd name="T45" fmla="*/ 139 h 547"/>
                <a:gd name="T46" fmla="*/ 351 w 590"/>
                <a:gd name="T47" fmla="*/ 145 h 547"/>
                <a:gd name="T48" fmla="*/ 349 w 590"/>
                <a:gd name="T49" fmla="*/ 148 h 547"/>
                <a:gd name="T50" fmla="*/ 346 w 590"/>
                <a:gd name="T51" fmla="*/ 153 h 547"/>
                <a:gd name="T52" fmla="*/ 344 w 590"/>
                <a:gd name="T53" fmla="*/ 158 h 547"/>
                <a:gd name="T54" fmla="*/ 341 w 590"/>
                <a:gd name="T55" fmla="*/ 162 h 547"/>
                <a:gd name="T56" fmla="*/ 340 w 590"/>
                <a:gd name="T57" fmla="*/ 164 h 547"/>
                <a:gd name="T58" fmla="*/ 337 w 590"/>
                <a:gd name="T59" fmla="*/ 169 h 547"/>
                <a:gd name="T60" fmla="*/ 328 w 590"/>
                <a:gd name="T61" fmla="*/ 184 h 547"/>
                <a:gd name="T62" fmla="*/ 590 w 590"/>
                <a:gd name="T63" fmla="*/ 151 h 547"/>
                <a:gd name="T64" fmla="*/ 438 w 590"/>
                <a:gd name="T65" fmla="*/ 489 h 547"/>
                <a:gd name="T66" fmla="*/ 72 w 590"/>
                <a:gd name="T67" fmla="*/ 547 h 547"/>
                <a:gd name="T68" fmla="*/ 172 w 590"/>
                <a:gd name="T69" fmla="*/ 30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7">
                  <a:moveTo>
                    <a:pt x="172" y="301"/>
                  </a:moveTo>
                  <a:cubicBezTo>
                    <a:pt x="156" y="305"/>
                    <a:pt x="156" y="305"/>
                    <a:pt x="156" y="305"/>
                  </a:cubicBezTo>
                  <a:cubicBezTo>
                    <a:pt x="154" y="306"/>
                    <a:pt x="152" y="306"/>
                    <a:pt x="150" y="307"/>
                  </a:cubicBezTo>
                  <a:cubicBezTo>
                    <a:pt x="148" y="307"/>
                    <a:pt x="146" y="308"/>
                    <a:pt x="144" y="308"/>
                  </a:cubicBezTo>
                  <a:cubicBezTo>
                    <a:pt x="138" y="310"/>
                    <a:pt x="138" y="310"/>
                    <a:pt x="138" y="310"/>
                  </a:cubicBezTo>
                  <a:cubicBezTo>
                    <a:pt x="136" y="310"/>
                    <a:pt x="134" y="311"/>
                    <a:pt x="132" y="311"/>
                  </a:cubicBezTo>
                  <a:cubicBezTo>
                    <a:pt x="132" y="311"/>
                    <a:pt x="124" y="312"/>
                    <a:pt x="123" y="313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12" y="314"/>
                    <a:pt x="103" y="315"/>
                    <a:pt x="95" y="315"/>
                  </a:cubicBezTo>
                  <a:cubicBezTo>
                    <a:pt x="82" y="315"/>
                    <a:pt x="70" y="313"/>
                    <a:pt x="60" y="310"/>
                  </a:cubicBezTo>
                  <a:cubicBezTo>
                    <a:pt x="43" y="305"/>
                    <a:pt x="29" y="297"/>
                    <a:pt x="19" y="286"/>
                  </a:cubicBezTo>
                  <a:cubicBezTo>
                    <a:pt x="9" y="275"/>
                    <a:pt x="4" y="260"/>
                    <a:pt x="2" y="244"/>
                  </a:cubicBezTo>
                  <a:cubicBezTo>
                    <a:pt x="0" y="226"/>
                    <a:pt x="3" y="206"/>
                    <a:pt x="11" y="185"/>
                  </a:cubicBezTo>
                  <a:cubicBezTo>
                    <a:pt x="20" y="163"/>
                    <a:pt x="33" y="142"/>
                    <a:pt x="50" y="120"/>
                  </a:cubicBezTo>
                  <a:cubicBezTo>
                    <a:pt x="66" y="100"/>
                    <a:pt x="86" y="80"/>
                    <a:pt x="109" y="63"/>
                  </a:cubicBezTo>
                  <a:cubicBezTo>
                    <a:pt x="131" y="46"/>
                    <a:pt x="155" y="32"/>
                    <a:pt x="180" y="21"/>
                  </a:cubicBezTo>
                  <a:cubicBezTo>
                    <a:pt x="206" y="10"/>
                    <a:pt x="231" y="3"/>
                    <a:pt x="254" y="1"/>
                  </a:cubicBezTo>
                  <a:cubicBezTo>
                    <a:pt x="261" y="0"/>
                    <a:pt x="267" y="0"/>
                    <a:pt x="273" y="0"/>
                  </a:cubicBezTo>
                  <a:cubicBezTo>
                    <a:pt x="289" y="0"/>
                    <a:pt x="303" y="2"/>
                    <a:pt x="315" y="6"/>
                  </a:cubicBezTo>
                  <a:cubicBezTo>
                    <a:pt x="331" y="12"/>
                    <a:pt x="344" y="21"/>
                    <a:pt x="353" y="33"/>
                  </a:cubicBezTo>
                  <a:cubicBezTo>
                    <a:pt x="362" y="45"/>
                    <a:pt x="367" y="60"/>
                    <a:pt x="367" y="77"/>
                  </a:cubicBezTo>
                  <a:cubicBezTo>
                    <a:pt x="368" y="95"/>
                    <a:pt x="364" y="115"/>
                    <a:pt x="355" y="135"/>
                  </a:cubicBezTo>
                  <a:cubicBezTo>
                    <a:pt x="355" y="136"/>
                    <a:pt x="354" y="139"/>
                    <a:pt x="354" y="139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9" y="148"/>
                    <a:pt x="349" y="148"/>
                    <a:pt x="349" y="148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6" y="155"/>
                    <a:pt x="345" y="157"/>
                    <a:pt x="344" y="158"/>
                  </a:cubicBezTo>
                  <a:cubicBezTo>
                    <a:pt x="343" y="160"/>
                    <a:pt x="342" y="161"/>
                    <a:pt x="341" y="162"/>
                  </a:cubicBezTo>
                  <a:cubicBezTo>
                    <a:pt x="340" y="164"/>
                    <a:pt x="340" y="164"/>
                    <a:pt x="340" y="164"/>
                  </a:cubicBezTo>
                  <a:cubicBezTo>
                    <a:pt x="339" y="165"/>
                    <a:pt x="338" y="167"/>
                    <a:pt x="337" y="169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438" y="489"/>
                    <a:pt x="438" y="489"/>
                    <a:pt x="438" y="489"/>
                  </a:cubicBezTo>
                  <a:cubicBezTo>
                    <a:pt x="72" y="547"/>
                    <a:pt x="72" y="547"/>
                    <a:pt x="72" y="547"/>
                  </a:cubicBezTo>
                  <a:lnTo>
                    <a:pt x="172" y="301"/>
                  </a:lnTo>
                  <a:close/>
                </a:path>
              </a:pathLst>
            </a:custGeom>
            <a:gradFill rotWithShape="1">
              <a:gsLst>
                <a:gs pos="0">
                  <a:srgbClr val="1565C0">
                    <a:satMod val="103000"/>
                    <a:lumMod val="102000"/>
                    <a:tint val="94000"/>
                  </a:srgbClr>
                </a:gs>
                <a:gs pos="50000">
                  <a:srgbClr val="1565C0">
                    <a:satMod val="110000"/>
                    <a:lumMod val="100000"/>
                    <a:shade val="100000"/>
                  </a:srgbClr>
                </a:gs>
                <a:gs pos="100000">
                  <a:srgbClr val="1565C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565C0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4832962" y="2241392"/>
              <a:ext cx="2844405" cy="2895333"/>
            </a:xfrm>
            <a:custGeom>
              <a:avLst/>
              <a:gdLst>
                <a:gd name="T0" fmla="*/ 3318 w 3325"/>
                <a:gd name="T1" fmla="*/ 1363 h 3564"/>
                <a:gd name="T2" fmla="*/ 1141 w 3325"/>
                <a:gd name="T3" fmla="*/ 1541 h 3564"/>
                <a:gd name="T4" fmla="*/ 15 w 3325"/>
                <a:gd name="T5" fmla="*/ 0 h 3564"/>
                <a:gd name="T6" fmla="*/ 3 w 3325"/>
                <a:gd name="T7" fmla="*/ 0 h 3564"/>
                <a:gd name="T8" fmla="*/ 0 w 3325"/>
                <a:gd name="T9" fmla="*/ 12 h 3564"/>
                <a:gd name="T10" fmla="*/ 1127 w 3325"/>
                <a:gd name="T11" fmla="*/ 1550 h 3564"/>
                <a:gd name="T12" fmla="*/ 426 w 3325"/>
                <a:gd name="T13" fmla="*/ 3555 h 3564"/>
                <a:gd name="T14" fmla="*/ 434 w 3325"/>
                <a:gd name="T15" fmla="*/ 3564 h 3564"/>
                <a:gd name="T16" fmla="*/ 443 w 3325"/>
                <a:gd name="T17" fmla="*/ 3564 h 3564"/>
                <a:gd name="T18" fmla="*/ 1143 w 3325"/>
                <a:gd name="T19" fmla="*/ 1557 h 3564"/>
                <a:gd name="T20" fmla="*/ 3321 w 3325"/>
                <a:gd name="T21" fmla="*/ 1380 h 3564"/>
                <a:gd name="T22" fmla="*/ 3325 w 3325"/>
                <a:gd name="T23" fmla="*/ 1370 h 3564"/>
                <a:gd name="T24" fmla="*/ 3318 w 3325"/>
                <a:gd name="T25" fmla="*/ 1363 h 3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5" h="3564">
                  <a:moveTo>
                    <a:pt x="3318" y="1363"/>
                  </a:moveTo>
                  <a:lnTo>
                    <a:pt x="1141" y="154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27" y="1550"/>
                  </a:lnTo>
                  <a:lnTo>
                    <a:pt x="426" y="3555"/>
                  </a:lnTo>
                  <a:lnTo>
                    <a:pt x="434" y="3564"/>
                  </a:lnTo>
                  <a:lnTo>
                    <a:pt x="443" y="3564"/>
                  </a:lnTo>
                  <a:lnTo>
                    <a:pt x="1143" y="1557"/>
                  </a:lnTo>
                  <a:lnTo>
                    <a:pt x="3321" y="1380"/>
                  </a:lnTo>
                  <a:lnTo>
                    <a:pt x="3325" y="1370"/>
                  </a:lnTo>
                  <a:lnTo>
                    <a:pt x="3318" y="136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40"/>
          <p:cNvGrpSpPr/>
          <p:nvPr/>
        </p:nvGrpSpPr>
        <p:grpSpPr>
          <a:xfrm rot="1763613">
            <a:off x="2174780" y="3592026"/>
            <a:ext cx="1014606" cy="950521"/>
            <a:chOff x="2235200" y="3500587"/>
            <a:chExt cx="2372426" cy="409412"/>
          </a:xfrm>
        </p:grpSpPr>
        <p:cxnSp>
          <p:nvCxnSpPr>
            <p:cNvPr id="103" name="Straight Connector 41"/>
            <p:cNvCxnSpPr/>
            <p:nvPr/>
          </p:nvCxnSpPr>
          <p:spPr>
            <a:xfrm flipH="1">
              <a:off x="3886154" y="3500587"/>
              <a:ext cx="721472" cy="409412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04" name="Straight Connector 42"/>
            <p:cNvCxnSpPr/>
            <p:nvPr/>
          </p:nvCxnSpPr>
          <p:spPr>
            <a:xfrm flipH="1">
              <a:off x="2235200" y="3909998"/>
              <a:ext cx="1650955" cy="0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  <a:tailEnd type="oval"/>
            </a:ln>
            <a:effectLst/>
          </p:spPr>
        </p:cxnSp>
      </p:grpSp>
      <p:grpSp>
        <p:nvGrpSpPr>
          <p:cNvPr id="105" name="Group 43"/>
          <p:cNvGrpSpPr/>
          <p:nvPr/>
        </p:nvGrpSpPr>
        <p:grpSpPr>
          <a:xfrm rot="20693778" flipH="1">
            <a:off x="5434321" y="2360650"/>
            <a:ext cx="1444275" cy="137977"/>
            <a:chOff x="1399125" y="2481978"/>
            <a:chExt cx="3117869" cy="313657"/>
          </a:xfrm>
        </p:grpSpPr>
        <p:cxnSp>
          <p:nvCxnSpPr>
            <p:cNvPr id="106" name="Straight Connector 44"/>
            <p:cNvCxnSpPr/>
            <p:nvPr/>
          </p:nvCxnSpPr>
          <p:spPr>
            <a:xfrm flipH="1" flipV="1">
              <a:off x="3555062" y="2481981"/>
              <a:ext cx="961932" cy="313654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07" name="Straight Connector 45"/>
            <p:cNvCxnSpPr/>
            <p:nvPr/>
          </p:nvCxnSpPr>
          <p:spPr>
            <a:xfrm flipH="1">
              <a:off x="1399125" y="2481978"/>
              <a:ext cx="2155938" cy="0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  <a:tailEnd type="oval"/>
            </a:ln>
            <a:effectLst/>
          </p:spPr>
        </p:cxnSp>
      </p:grpSp>
      <p:sp>
        <p:nvSpPr>
          <p:cNvPr id="115" name="Rectangle 53"/>
          <p:cNvSpPr/>
          <p:nvPr/>
        </p:nvSpPr>
        <p:spPr>
          <a:xfrm>
            <a:off x="6835674" y="1769414"/>
            <a:ext cx="1644129" cy="28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Что означает</a:t>
            </a:r>
          </a:p>
        </p:txBody>
      </p:sp>
      <p:sp>
        <p:nvSpPr>
          <p:cNvPr id="118" name="Rectangle 56"/>
          <p:cNvSpPr/>
          <p:nvPr/>
        </p:nvSpPr>
        <p:spPr>
          <a:xfrm>
            <a:off x="113869" y="3534710"/>
            <a:ext cx="190022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Степень ограничения трудоспособности</a:t>
            </a:r>
          </a:p>
        </p:txBody>
      </p:sp>
      <p:sp>
        <p:nvSpPr>
          <p:cNvPr id="121" name="Rectangle 59"/>
          <p:cNvSpPr/>
          <p:nvPr/>
        </p:nvSpPr>
        <p:spPr>
          <a:xfrm>
            <a:off x="7249370" y="4508936"/>
            <a:ext cx="207301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Что указать в трудовом договоре</a:t>
            </a:r>
          </a:p>
        </p:txBody>
      </p:sp>
      <p:sp>
        <p:nvSpPr>
          <p:cNvPr id="123" name="Rectangle 56"/>
          <p:cNvSpPr/>
          <p:nvPr/>
        </p:nvSpPr>
        <p:spPr>
          <a:xfrm>
            <a:off x="94135" y="4379676"/>
            <a:ext cx="1900223" cy="28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Вторая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Rectangle 56"/>
          <p:cNvSpPr/>
          <p:nvPr/>
        </p:nvSpPr>
        <p:spPr>
          <a:xfrm>
            <a:off x="6563052" y="2359271"/>
            <a:ext cx="4070564" cy="92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Работник может трудиться в специально созданных условиях труда с использованием вспомогательных технических средств и (или) с помощью других людей</a:t>
            </a:r>
          </a:p>
        </p:txBody>
      </p:sp>
      <p:sp>
        <p:nvSpPr>
          <p:cNvPr id="125" name="Rectangle 56"/>
          <p:cNvSpPr/>
          <p:nvPr/>
        </p:nvSpPr>
        <p:spPr>
          <a:xfrm>
            <a:off x="6400800" y="5362927"/>
            <a:ext cx="381723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Укажите, какие специальные условия труда организовали для работника. Например, выделили специальное парковочное место или установили программу для работы с компьютером</a:t>
            </a:r>
          </a:p>
        </p:txBody>
      </p:sp>
      <p:grpSp>
        <p:nvGrpSpPr>
          <p:cNvPr id="52" name="Group 46"/>
          <p:cNvGrpSpPr/>
          <p:nvPr/>
        </p:nvGrpSpPr>
        <p:grpSpPr>
          <a:xfrm rot="20151984" flipH="1">
            <a:off x="5689903" y="4287951"/>
            <a:ext cx="1220803" cy="861363"/>
            <a:chOff x="2235200" y="3500587"/>
            <a:chExt cx="2372426" cy="409412"/>
          </a:xfrm>
        </p:grpSpPr>
        <p:cxnSp>
          <p:nvCxnSpPr>
            <p:cNvPr id="53" name="Straight Connector 47"/>
            <p:cNvCxnSpPr/>
            <p:nvPr/>
          </p:nvCxnSpPr>
          <p:spPr>
            <a:xfrm flipH="1">
              <a:off x="3886154" y="3500587"/>
              <a:ext cx="721472" cy="409412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48"/>
            <p:cNvCxnSpPr/>
            <p:nvPr/>
          </p:nvCxnSpPr>
          <p:spPr>
            <a:xfrm flipH="1">
              <a:off x="2235200" y="3909998"/>
              <a:ext cx="1650955" cy="0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839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-278674" y="581324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5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Трудовой договор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56734" y="4992606"/>
            <a:ext cx="1799163" cy="1799163"/>
            <a:chOff x="639460" y="1417358"/>
            <a:chExt cx="4338640" cy="4338640"/>
          </a:xfrm>
          <a:solidFill>
            <a:schemeClr val="accent1"/>
          </a:solidFill>
        </p:grpSpPr>
        <p:sp>
          <p:nvSpPr>
            <p:cNvPr id="8" name="Shape 2362"/>
            <p:cNvSpPr/>
            <p:nvPr/>
          </p:nvSpPr>
          <p:spPr>
            <a:xfrm>
              <a:off x="1548303" y="3847028"/>
              <a:ext cx="2139564" cy="190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66" extrusionOk="0">
                  <a:moveTo>
                    <a:pt x="9685" y="2749"/>
                  </a:moveTo>
                  <a:cubicBezTo>
                    <a:pt x="10641" y="3320"/>
                    <a:pt x="11182" y="2928"/>
                    <a:pt x="13126" y="1821"/>
                  </a:cubicBezTo>
                  <a:cubicBezTo>
                    <a:pt x="15037" y="678"/>
                    <a:pt x="15865" y="2285"/>
                    <a:pt x="15865" y="2285"/>
                  </a:cubicBezTo>
                  <a:cubicBezTo>
                    <a:pt x="14336" y="5462"/>
                    <a:pt x="14336" y="5462"/>
                    <a:pt x="14336" y="5462"/>
                  </a:cubicBezTo>
                  <a:cubicBezTo>
                    <a:pt x="21122" y="12996"/>
                    <a:pt x="21122" y="12996"/>
                    <a:pt x="21122" y="12996"/>
                  </a:cubicBezTo>
                  <a:cubicBezTo>
                    <a:pt x="21568" y="13531"/>
                    <a:pt x="21600" y="14388"/>
                    <a:pt x="21122" y="14924"/>
                  </a:cubicBezTo>
                  <a:cubicBezTo>
                    <a:pt x="20644" y="15459"/>
                    <a:pt x="19880" y="15459"/>
                    <a:pt x="19402" y="14924"/>
                  </a:cubicBezTo>
                  <a:cubicBezTo>
                    <a:pt x="18414" y="13817"/>
                    <a:pt x="18414" y="13817"/>
                    <a:pt x="18414" y="13817"/>
                  </a:cubicBezTo>
                  <a:cubicBezTo>
                    <a:pt x="18350" y="13781"/>
                    <a:pt x="18287" y="13745"/>
                    <a:pt x="18223" y="13745"/>
                  </a:cubicBezTo>
                  <a:cubicBezTo>
                    <a:pt x="18159" y="13745"/>
                    <a:pt x="18096" y="13781"/>
                    <a:pt x="18032" y="13817"/>
                  </a:cubicBezTo>
                  <a:cubicBezTo>
                    <a:pt x="17936" y="13924"/>
                    <a:pt x="17936" y="14138"/>
                    <a:pt x="18032" y="14245"/>
                  </a:cubicBezTo>
                  <a:cubicBezTo>
                    <a:pt x="19529" y="15923"/>
                    <a:pt x="19529" y="15923"/>
                    <a:pt x="19529" y="15923"/>
                  </a:cubicBezTo>
                  <a:cubicBezTo>
                    <a:pt x="20007" y="16459"/>
                    <a:pt x="20007" y="17316"/>
                    <a:pt x="19561" y="17851"/>
                  </a:cubicBezTo>
                  <a:cubicBezTo>
                    <a:pt x="19561" y="17851"/>
                    <a:pt x="19561" y="17851"/>
                    <a:pt x="19561" y="17851"/>
                  </a:cubicBezTo>
                  <a:cubicBezTo>
                    <a:pt x="19083" y="18387"/>
                    <a:pt x="18319" y="18387"/>
                    <a:pt x="17841" y="17851"/>
                  </a:cubicBezTo>
                  <a:cubicBezTo>
                    <a:pt x="16280" y="16102"/>
                    <a:pt x="16280" y="16102"/>
                    <a:pt x="16280" y="16102"/>
                  </a:cubicBezTo>
                  <a:cubicBezTo>
                    <a:pt x="16248" y="16066"/>
                    <a:pt x="16152" y="16030"/>
                    <a:pt x="16088" y="16030"/>
                  </a:cubicBezTo>
                  <a:cubicBezTo>
                    <a:pt x="16025" y="16030"/>
                    <a:pt x="15961" y="16066"/>
                    <a:pt x="15897" y="16102"/>
                  </a:cubicBezTo>
                  <a:cubicBezTo>
                    <a:pt x="15802" y="16245"/>
                    <a:pt x="15802" y="16423"/>
                    <a:pt x="15897" y="16530"/>
                  </a:cubicBezTo>
                  <a:cubicBezTo>
                    <a:pt x="17076" y="17816"/>
                    <a:pt x="17076" y="17816"/>
                    <a:pt x="17076" y="17816"/>
                  </a:cubicBezTo>
                  <a:cubicBezTo>
                    <a:pt x="17299" y="18065"/>
                    <a:pt x="17427" y="18422"/>
                    <a:pt x="17427" y="18780"/>
                  </a:cubicBezTo>
                  <a:cubicBezTo>
                    <a:pt x="17427" y="19137"/>
                    <a:pt x="17299" y="19494"/>
                    <a:pt x="17076" y="19743"/>
                  </a:cubicBezTo>
                  <a:cubicBezTo>
                    <a:pt x="16598" y="20279"/>
                    <a:pt x="15834" y="20279"/>
                    <a:pt x="15356" y="19743"/>
                  </a:cubicBezTo>
                  <a:cubicBezTo>
                    <a:pt x="13731" y="17923"/>
                    <a:pt x="13731" y="17923"/>
                    <a:pt x="13731" y="17923"/>
                  </a:cubicBezTo>
                  <a:cubicBezTo>
                    <a:pt x="13635" y="17816"/>
                    <a:pt x="13444" y="17816"/>
                    <a:pt x="13349" y="17923"/>
                  </a:cubicBezTo>
                  <a:cubicBezTo>
                    <a:pt x="13349" y="17923"/>
                    <a:pt x="13349" y="17923"/>
                    <a:pt x="13349" y="17923"/>
                  </a:cubicBezTo>
                  <a:cubicBezTo>
                    <a:pt x="13317" y="17994"/>
                    <a:pt x="13285" y="18065"/>
                    <a:pt x="13285" y="18137"/>
                  </a:cubicBezTo>
                  <a:cubicBezTo>
                    <a:pt x="13285" y="18244"/>
                    <a:pt x="13317" y="18315"/>
                    <a:pt x="13349" y="18351"/>
                  </a:cubicBezTo>
                  <a:cubicBezTo>
                    <a:pt x="14081" y="19137"/>
                    <a:pt x="14081" y="19137"/>
                    <a:pt x="14081" y="19137"/>
                  </a:cubicBezTo>
                  <a:cubicBezTo>
                    <a:pt x="14527" y="19672"/>
                    <a:pt x="14559" y="20529"/>
                    <a:pt x="14081" y="21064"/>
                  </a:cubicBezTo>
                  <a:cubicBezTo>
                    <a:pt x="13604" y="21600"/>
                    <a:pt x="12839" y="21600"/>
                    <a:pt x="12361" y="21064"/>
                  </a:cubicBezTo>
                  <a:cubicBezTo>
                    <a:pt x="6595" y="14638"/>
                    <a:pt x="6595" y="14638"/>
                    <a:pt x="6595" y="14638"/>
                  </a:cubicBezTo>
                  <a:cubicBezTo>
                    <a:pt x="5894" y="13888"/>
                    <a:pt x="5320" y="12996"/>
                    <a:pt x="4874" y="12032"/>
                  </a:cubicBezTo>
                  <a:cubicBezTo>
                    <a:pt x="4396" y="11032"/>
                    <a:pt x="3791" y="10104"/>
                    <a:pt x="3058" y="9318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5225" y="0"/>
                    <a:pt x="5225" y="0"/>
                    <a:pt x="5225" y="0"/>
                  </a:cubicBezTo>
                  <a:lnTo>
                    <a:pt x="9685" y="274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Shape 2363"/>
            <p:cNvSpPr/>
            <p:nvPr/>
          </p:nvSpPr>
          <p:spPr>
            <a:xfrm>
              <a:off x="639460" y="2326201"/>
              <a:ext cx="1908970" cy="214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81" extrusionOk="0">
                  <a:moveTo>
                    <a:pt x="18717" y="9685"/>
                  </a:moveTo>
                  <a:cubicBezTo>
                    <a:pt x="18146" y="10641"/>
                    <a:pt x="18538" y="11182"/>
                    <a:pt x="19645" y="13126"/>
                  </a:cubicBezTo>
                  <a:cubicBezTo>
                    <a:pt x="20788" y="15037"/>
                    <a:pt x="19181" y="15865"/>
                    <a:pt x="19181" y="15865"/>
                  </a:cubicBezTo>
                  <a:cubicBezTo>
                    <a:pt x="16004" y="14336"/>
                    <a:pt x="16004" y="14336"/>
                    <a:pt x="16004" y="14336"/>
                  </a:cubicBezTo>
                  <a:cubicBezTo>
                    <a:pt x="8470" y="21122"/>
                    <a:pt x="8470" y="21122"/>
                    <a:pt x="8470" y="21122"/>
                  </a:cubicBezTo>
                  <a:cubicBezTo>
                    <a:pt x="7935" y="21600"/>
                    <a:pt x="7078" y="21600"/>
                    <a:pt x="6542" y="21122"/>
                  </a:cubicBezTo>
                  <a:cubicBezTo>
                    <a:pt x="6007" y="20644"/>
                    <a:pt x="6007" y="19880"/>
                    <a:pt x="6542" y="19402"/>
                  </a:cubicBezTo>
                  <a:cubicBezTo>
                    <a:pt x="7649" y="18414"/>
                    <a:pt x="7649" y="18414"/>
                    <a:pt x="7649" y="18414"/>
                  </a:cubicBezTo>
                  <a:cubicBezTo>
                    <a:pt x="7721" y="18350"/>
                    <a:pt x="7721" y="18287"/>
                    <a:pt x="7721" y="18223"/>
                  </a:cubicBezTo>
                  <a:cubicBezTo>
                    <a:pt x="7721" y="18159"/>
                    <a:pt x="7721" y="18096"/>
                    <a:pt x="7649" y="18032"/>
                  </a:cubicBezTo>
                  <a:cubicBezTo>
                    <a:pt x="7542" y="17936"/>
                    <a:pt x="7328" y="17936"/>
                    <a:pt x="7221" y="18032"/>
                  </a:cubicBezTo>
                  <a:cubicBezTo>
                    <a:pt x="5543" y="19561"/>
                    <a:pt x="5543" y="19561"/>
                    <a:pt x="5543" y="19561"/>
                  </a:cubicBezTo>
                  <a:cubicBezTo>
                    <a:pt x="5007" y="20007"/>
                    <a:pt x="4150" y="20007"/>
                    <a:pt x="3615" y="19561"/>
                  </a:cubicBezTo>
                  <a:cubicBezTo>
                    <a:pt x="3615" y="19561"/>
                    <a:pt x="3615" y="19561"/>
                    <a:pt x="3615" y="19561"/>
                  </a:cubicBezTo>
                  <a:cubicBezTo>
                    <a:pt x="3115" y="19083"/>
                    <a:pt x="3079" y="18319"/>
                    <a:pt x="3615" y="17841"/>
                  </a:cubicBezTo>
                  <a:cubicBezTo>
                    <a:pt x="5364" y="16280"/>
                    <a:pt x="5364" y="16280"/>
                    <a:pt x="5364" y="16280"/>
                  </a:cubicBezTo>
                  <a:cubicBezTo>
                    <a:pt x="5400" y="16248"/>
                    <a:pt x="5436" y="16184"/>
                    <a:pt x="5436" y="16088"/>
                  </a:cubicBezTo>
                  <a:cubicBezTo>
                    <a:pt x="5436" y="16025"/>
                    <a:pt x="5400" y="15961"/>
                    <a:pt x="5364" y="15897"/>
                  </a:cubicBezTo>
                  <a:cubicBezTo>
                    <a:pt x="5221" y="15802"/>
                    <a:pt x="5043" y="15802"/>
                    <a:pt x="4936" y="15897"/>
                  </a:cubicBezTo>
                  <a:cubicBezTo>
                    <a:pt x="3650" y="17076"/>
                    <a:pt x="3650" y="17076"/>
                    <a:pt x="3650" y="17076"/>
                  </a:cubicBezTo>
                  <a:cubicBezTo>
                    <a:pt x="3401" y="17299"/>
                    <a:pt x="3044" y="17427"/>
                    <a:pt x="2686" y="17427"/>
                  </a:cubicBezTo>
                  <a:cubicBezTo>
                    <a:pt x="2329" y="17427"/>
                    <a:pt x="1972" y="17299"/>
                    <a:pt x="1723" y="17076"/>
                  </a:cubicBezTo>
                  <a:cubicBezTo>
                    <a:pt x="1187" y="16598"/>
                    <a:pt x="1187" y="15834"/>
                    <a:pt x="1723" y="15356"/>
                  </a:cubicBezTo>
                  <a:cubicBezTo>
                    <a:pt x="3543" y="13731"/>
                    <a:pt x="3543" y="13731"/>
                    <a:pt x="3543" y="13731"/>
                  </a:cubicBezTo>
                  <a:cubicBezTo>
                    <a:pt x="3650" y="13635"/>
                    <a:pt x="3650" y="13476"/>
                    <a:pt x="3543" y="13349"/>
                  </a:cubicBezTo>
                  <a:cubicBezTo>
                    <a:pt x="3543" y="13349"/>
                    <a:pt x="3543" y="13349"/>
                    <a:pt x="3543" y="13349"/>
                  </a:cubicBezTo>
                  <a:cubicBezTo>
                    <a:pt x="3472" y="13317"/>
                    <a:pt x="3401" y="13285"/>
                    <a:pt x="3329" y="13285"/>
                  </a:cubicBezTo>
                  <a:cubicBezTo>
                    <a:pt x="3258" y="13285"/>
                    <a:pt x="3151" y="13317"/>
                    <a:pt x="3115" y="13349"/>
                  </a:cubicBezTo>
                  <a:cubicBezTo>
                    <a:pt x="2329" y="14081"/>
                    <a:pt x="2329" y="14081"/>
                    <a:pt x="2329" y="14081"/>
                  </a:cubicBezTo>
                  <a:cubicBezTo>
                    <a:pt x="1794" y="14527"/>
                    <a:pt x="937" y="14559"/>
                    <a:pt x="402" y="14081"/>
                  </a:cubicBezTo>
                  <a:cubicBezTo>
                    <a:pt x="-134" y="13604"/>
                    <a:pt x="-134" y="12839"/>
                    <a:pt x="402" y="12361"/>
                  </a:cubicBezTo>
                  <a:cubicBezTo>
                    <a:pt x="6828" y="6595"/>
                    <a:pt x="6828" y="6595"/>
                    <a:pt x="6828" y="6595"/>
                  </a:cubicBezTo>
                  <a:cubicBezTo>
                    <a:pt x="7613" y="5894"/>
                    <a:pt x="8470" y="5320"/>
                    <a:pt x="9434" y="4874"/>
                  </a:cubicBezTo>
                  <a:cubicBezTo>
                    <a:pt x="10434" y="4396"/>
                    <a:pt x="11362" y="3791"/>
                    <a:pt x="12183" y="3058"/>
                  </a:cubicBezTo>
                  <a:cubicBezTo>
                    <a:pt x="15575" y="0"/>
                    <a:pt x="15575" y="0"/>
                    <a:pt x="15575" y="0"/>
                  </a:cubicBezTo>
                  <a:cubicBezTo>
                    <a:pt x="21466" y="5225"/>
                    <a:pt x="21466" y="5225"/>
                    <a:pt x="21466" y="5225"/>
                  </a:cubicBezTo>
                  <a:lnTo>
                    <a:pt x="18717" y="968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Shape 2364"/>
            <p:cNvSpPr/>
            <p:nvPr/>
          </p:nvSpPr>
          <p:spPr>
            <a:xfrm>
              <a:off x="1929689" y="1417358"/>
              <a:ext cx="2139565" cy="190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66" extrusionOk="0">
                  <a:moveTo>
                    <a:pt x="11784" y="18717"/>
                  </a:moveTo>
                  <a:cubicBezTo>
                    <a:pt x="10828" y="18146"/>
                    <a:pt x="10287" y="18538"/>
                    <a:pt x="8343" y="19645"/>
                  </a:cubicBezTo>
                  <a:cubicBezTo>
                    <a:pt x="6432" y="20788"/>
                    <a:pt x="5604" y="19181"/>
                    <a:pt x="5604" y="19181"/>
                  </a:cubicBezTo>
                  <a:cubicBezTo>
                    <a:pt x="7133" y="16004"/>
                    <a:pt x="7133" y="16004"/>
                    <a:pt x="7133" y="16004"/>
                  </a:cubicBezTo>
                  <a:cubicBezTo>
                    <a:pt x="347" y="8470"/>
                    <a:pt x="347" y="8470"/>
                    <a:pt x="347" y="8470"/>
                  </a:cubicBezTo>
                  <a:cubicBezTo>
                    <a:pt x="-99" y="7935"/>
                    <a:pt x="-131" y="7078"/>
                    <a:pt x="347" y="6542"/>
                  </a:cubicBezTo>
                  <a:cubicBezTo>
                    <a:pt x="825" y="6007"/>
                    <a:pt x="1589" y="6007"/>
                    <a:pt x="2067" y="6542"/>
                  </a:cubicBezTo>
                  <a:cubicBezTo>
                    <a:pt x="3055" y="7649"/>
                    <a:pt x="3055" y="7649"/>
                    <a:pt x="3055" y="7649"/>
                  </a:cubicBezTo>
                  <a:cubicBezTo>
                    <a:pt x="3119" y="7721"/>
                    <a:pt x="3182" y="7756"/>
                    <a:pt x="3246" y="7721"/>
                  </a:cubicBezTo>
                  <a:cubicBezTo>
                    <a:pt x="3310" y="7721"/>
                    <a:pt x="3405" y="7721"/>
                    <a:pt x="3437" y="7649"/>
                  </a:cubicBezTo>
                  <a:cubicBezTo>
                    <a:pt x="3533" y="7542"/>
                    <a:pt x="3533" y="7328"/>
                    <a:pt x="3437" y="7221"/>
                  </a:cubicBezTo>
                  <a:cubicBezTo>
                    <a:pt x="1940" y="5543"/>
                    <a:pt x="1940" y="5543"/>
                    <a:pt x="1940" y="5543"/>
                  </a:cubicBezTo>
                  <a:cubicBezTo>
                    <a:pt x="1462" y="5007"/>
                    <a:pt x="1462" y="4150"/>
                    <a:pt x="1908" y="3615"/>
                  </a:cubicBezTo>
                  <a:cubicBezTo>
                    <a:pt x="1908" y="3615"/>
                    <a:pt x="1908" y="3615"/>
                    <a:pt x="1908" y="3615"/>
                  </a:cubicBezTo>
                  <a:cubicBezTo>
                    <a:pt x="2386" y="3115"/>
                    <a:pt x="3150" y="3079"/>
                    <a:pt x="3628" y="3615"/>
                  </a:cubicBezTo>
                  <a:cubicBezTo>
                    <a:pt x="5189" y="5364"/>
                    <a:pt x="5189" y="5364"/>
                    <a:pt x="5189" y="5364"/>
                  </a:cubicBezTo>
                  <a:cubicBezTo>
                    <a:pt x="5221" y="5400"/>
                    <a:pt x="5317" y="5436"/>
                    <a:pt x="5381" y="5436"/>
                  </a:cubicBezTo>
                  <a:cubicBezTo>
                    <a:pt x="5444" y="5436"/>
                    <a:pt x="5508" y="5400"/>
                    <a:pt x="5572" y="5364"/>
                  </a:cubicBezTo>
                  <a:cubicBezTo>
                    <a:pt x="5667" y="5221"/>
                    <a:pt x="5667" y="5043"/>
                    <a:pt x="5572" y="4936"/>
                  </a:cubicBezTo>
                  <a:cubicBezTo>
                    <a:pt x="4393" y="3650"/>
                    <a:pt x="4393" y="3650"/>
                    <a:pt x="4393" y="3650"/>
                  </a:cubicBezTo>
                  <a:cubicBezTo>
                    <a:pt x="4170" y="3401"/>
                    <a:pt x="4042" y="3044"/>
                    <a:pt x="4042" y="2686"/>
                  </a:cubicBezTo>
                  <a:cubicBezTo>
                    <a:pt x="4042" y="2329"/>
                    <a:pt x="4170" y="1972"/>
                    <a:pt x="4393" y="1723"/>
                  </a:cubicBezTo>
                  <a:cubicBezTo>
                    <a:pt x="4871" y="1187"/>
                    <a:pt x="5635" y="1187"/>
                    <a:pt x="6113" y="1723"/>
                  </a:cubicBezTo>
                  <a:cubicBezTo>
                    <a:pt x="7738" y="3543"/>
                    <a:pt x="7738" y="3543"/>
                    <a:pt x="7738" y="3543"/>
                  </a:cubicBezTo>
                  <a:cubicBezTo>
                    <a:pt x="7834" y="3650"/>
                    <a:pt x="8025" y="3650"/>
                    <a:pt x="8120" y="3543"/>
                  </a:cubicBezTo>
                  <a:cubicBezTo>
                    <a:pt x="8120" y="3543"/>
                    <a:pt x="8120" y="3543"/>
                    <a:pt x="8120" y="3543"/>
                  </a:cubicBezTo>
                  <a:cubicBezTo>
                    <a:pt x="8152" y="3472"/>
                    <a:pt x="8184" y="3401"/>
                    <a:pt x="8184" y="3329"/>
                  </a:cubicBezTo>
                  <a:cubicBezTo>
                    <a:pt x="8184" y="3258"/>
                    <a:pt x="8152" y="3186"/>
                    <a:pt x="8120" y="3115"/>
                  </a:cubicBezTo>
                  <a:cubicBezTo>
                    <a:pt x="7388" y="2329"/>
                    <a:pt x="7388" y="2329"/>
                    <a:pt x="7388" y="2329"/>
                  </a:cubicBezTo>
                  <a:cubicBezTo>
                    <a:pt x="6942" y="1794"/>
                    <a:pt x="6942" y="937"/>
                    <a:pt x="7388" y="402"/>
                  </a:cubicBezTo>
                  <a:cubicBezTo>
                    <a:pt x="7865" y="-134"/>
                    <a:pt x="8630" y="-134"/>
                    <a:pt x="9108" y="402"/>
                  </a:cubicBezTo>
                  <a:cubicBezTo>
                    <a:pt x="14874" y="6828"/>
                    <a:pt x="14874" y="6828"/>
                    <a:pt x="14874" y="6828"/>
                  </a:cubicBezTo>
                  <a:cubicBezTo>
                    <a:pt x="15575" y="7613"/>
                    <a:pt x="16149" y="8470"/>
                    <a:pt x="16595" y="9434"/>
                  </a:cubicBezTo>
                  <a:cubicBezTo>
                    <a:pt x="17073" y="10434"/>
                    <a:pt x="17678" y="11362"/>
                    <a:pt x="18411" y="12183"/>
                  </a:cubicBezTo>
                  <a:cubicBezTo>
                    <a:pt x="21469" y="15575"/>
                    <a:pt x="21469" y="15575"/>
                    <a:pt x="21469" y="15575"/>
                  </a:cubicBezTo>
                  <a:cubicBezTo>
                    <a:pt x="16244" y="21466"/>
                    <a:pt x="16244" y="21466"/>
                    <a:pt x="16244" y="21466"/>
                  </a:cubicBezTo>
                  <a:lnTo>
                    <a:pt x="11784" y="1871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Shape 2365"/>
            <p:cNvSpPr/>
            <p:nvPr/>
          </p:nvSpPr>
          <p:spPr>
            <a:xfrm>
              <a:off x="3069130" y="2708790"/>
              <a:ext cx="1908970" cy="213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88" extrusionOk="0">
                  <a:moveTo>
                    <a:pt x="2749" y="11789"/>
                  </a:moveTo>
                  <a:cubicBezTo>
                    <a:pt x="3320" y="10832"/>
                    <a:pt x="2928" y="10289"/>
                    <a:pt x="1821" y="8343"/>
                  </a:cubicBezTo>
                  <a:cubicBezTo>
                    <a:pt x="678" y="6429"/>
                    <a:pt x="2285" y="5599"/>
                    <a:pt x="2285" y="5599"/>
                  </a:cubicBezTo>
                  <a:cubicBezTo>
                    <a:pt x="5462" y="7131"/>
                    <a:pt x="5462" y="7131"/>
                    <a:pt x="5462" y="7131"/>
                  </a:cubicBezTo>
                  <a:cubicBezTo>
                    <a:pt x="12996" y="335"/>
                    <a:pt x="12996" y="335"/>
                    <a:pt x="12996" y="335"/>
                  </a:cubicBezTo>
                  <a:cubicBezTo>
                    <a:pt x="13531" y="-112"/>
                    <a:pt x="14388" y="-112"/>
                    <a:pt x="14924" y="335"/>
                  </a:cubicBezTo>
                  <a:cubicBezTo>
                    <a:pt x="15459" y="813"/>
                    <a:pt x="15459" y="1579"/>
                    <a:pt x="14924" y="2058"/>
                  </a:cubicBezTo>
                  <a:cubicBezTo>
                    <a:pt x="13817" y="3047"/>
                    <a:pt x="13817" y="3047"/>
                    <a:pt x="13817" y="3047"/>
                  </a:cubicBezTo>
                  <a:cubicBezTo>
                    <a:pt x="13745" y="3110"/>
                    <a:pt x="13745" y="3174"/>
                    <a:pt x="13745" y="3238"/>
                  </a:cubicBezTo>
                  <a:cubicBezTo>
                    <a:pt x="13745" y="3302"/>
                    <a:pt x="13745" y="3398"/>
                    <a:pt x="13817" y="3430"/>
                  </a:cubicBezTo>
                  <a:cubicBezTo>
                    <a:pt x="13924" y="3525"/>
                    <a:pt x="14138" y="3525"/>
                    <a:pt x="14245" y="3430"/>
                  </a:cubicBezTo>
                  <a:cubicBezTo>
                    <a:pt x="15923" y="1930"/>
                    <a:pt x="15923" y="1930"/>
                    <a:pt x="15923" y="1930"/>
                  </a:cubicBezTo>
                  <a:cubicBezTo>
                    <a:pt x="16459" y="1451"/>
                    <a:pt x="17316" y="1451"/>
                    <a:pt x="17851" y="1898"/>
                  </a:cubicBezTo>
                  <a:cubicBezTo>
                    <a:pt x="17851" y="1898"/>
                    <a:pt x="17851" y="1898"/>
                    <a:pt x="17851" y="1898"/>
                  </a:cubicBezTo>
                  <a:cubicBezTo>
                    <a:pt x="18387" y="2377"/>
                    <a:pt x="18387" y="3142"/>
                    <a:pt x="17851" y="3621"/>
                  </a:cubicBezTo>
                  <a:cubicBezTo>
                    <a:pt x="16102" y="5184"/>
                    <a:pt x="16102" y="5184"/>
                    <a:pt x="16102" y="5184"/>
                  </a:cubicBezTo>
                  <a:cubicBezTo>
                    <a:pt x="16066" y="5248"/>
                    <a:pt x="16030" y="5312"/>
                    <a:pt x="16030" y="5376"/>
                  </a:cubicBezTo>
                  <a:cubicBezTo>
                    <a:pt x="16030" y="5440"/>
                    <a:pt x="16066" y="5503"/>
                    <a:pt x="16102" y="5567"/>
                  </a:cubicBezTo>
                  <a:cubicBezTo>
                    <a:pt x="16245" y="5663"/>
                    <a:pt x="16423" y="5663"/>
                    <a:pt x="16530" y="5567"/>
                  </a:cubicBezTo>
                  <a:cubicBezTo>
                    <a:pt x="17816" y="4387"/>
                    <a:pt x="17816" y="4387"/>
                    <a:pt x="17816" y="4387"/>
                  </a:cubicBezTo>
                  <a:cubicBezTo>
                    <a:pt x="18065" y="4163"/>
                    <a:pt x="18422" y="4036"/>
                    <a:pt x="18780" y="4036"/>
                  </a:cubicBezTo>
                  <a:cubicBezTo>
                    <a:pt x="19137" y="4036"/>
                    <a:pt x="19494" y="4163"/>
                    <a:pt x="19743" y="4387"/>
                  </a:cubicBezTo>
                  <a:cubicBezTo>
                    <a:pt x="20279" y="4865"/>
                    <a:pt x="20279" y="5631"/>
                    <a:pt x="19743" y="6110"/>
                  </a:cubicBezTo>
                  <a:cubicBezTo>
                    <a:pt x="17923" y="7737"/>
                    <a:pt x="17923" y="7737"/>
                    <a:pt x="17923" y="7737"/>
                  </a:cubicBezTo>
                  <a:cubicBezTo>
                    <a:pt x="17816" y="7832"/>
                    <a:pt x="17816" y="8024"/>
                    <a:pt x="17923" y="8120"/>
                  </a:cubicBezTo>
                  <a:cubicBezTo>
                    <a:pt x="17923" y="8120"/>
                    <a:pt x="17923" y="8120"/>
                    <a:pt x="17923" y="8120"/>
                  </a:cubicBezTo>
                  <a:cubicBezTo>
                    <a:pt x="17994" y="8152"/>
                    <a:pt x="18065" y="8183"/>
                    <a:pt x="18137" y="8183"/>
                  </a:cubicBezTo>
                  <a:cubicBezTo>
                    <a:pt x="18208" y="8183"/>
                    <a:pt x="18315" y="8152"/>
                    <a:pt x="18351" y="8120"/>
                  </a:cubicBezTo>
                  <a:cubicBezTo>
                    <a:pt x="19137" y="7418"/>
                    <a:pt x="19137" y="7418"/>
                    <a:pt x="19137" y="7418"/>
                  </a:cubicBezTo>
                  <a:cubicBezTo>
                    <a:pt x="19672" y="6939"/>
                    <a:pt x="20529" y="6939"/>
                    <a:pt x="21064" y="7386"/>
                  </a:cubicBezTo>
                  <a:cubicBezTo>
                    <a:pt x="21600" y="7864"/>
                    <a:pt x="21600" y="8630"/>
                    <a:pt x="21064" y="9109"/>
                  </a:cubicBezTo>
                  <a:cubicBezTo>
                    <a:pt x="14638" y="14884"/>
                    <a:pt x="14638" y="14884"/>
                    <a:pt x="14638" y="14884"/>
                  </a:cubicBezTo>
                  <a:cubicBezTo>
                    <a:pt x="13888" y="15585"/>
                    <a:pt x="12996" y="16160"/>
                    <a:pt x="12032" y="16606"/>
                  </a:cubicBezTo>
                  <a:cubicBezTo>
                    <a:pt x="11032" y="17085"/>
                    <a:pt x="10104" y="17691"/>
                    <a:pt x="9318" y="18425"/>
                  </a:cubicBezTo>
                  <a:cubicBezTo>
                    <a:pt x="5891" y="21488"/>
                    <a:pt x="5891" y="21488"/>
                    <a:pt x="5891" y="21488"/>
                  </a:cubicBezTo>
                  <a:cubicBezTo>
                    <a:pt x="0" y="16256"/>
                    <a:pt x="0" y="16256"/>
                    <a:pt x="0" y="16256"/>
                  </a:cubicBezTo>
                  <a:lnTo>
                    <a:pt x="2749" y="117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3" name="Group 6"/>
          <p:cNvGrpSpPr/>
          <p:nvPr/>
        </p:nvGrpSpPr>
        <p:grpSpPr>
          <a:xfrm>
            <a:off x="3756157" y="2653856"/>
            <a:ext cx="2004619" cy="1924123"/>
            <a:chOff x="4373579" y="2057400"/>
            <a:chExt cx="3303788" cy="3171124"/>
          </a:xfrm>
          <a:effectLst/>
        </p:grpSpPr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4578034" y="3065962"/>
              <a:ext cx="830652" cy="601976"/>
            </a:xfrm>
            <a:custGeom>
              <a:avLst/>
              <a:gdLst>
                <a:gd name="T0" fmla="*/ 0 w 971"/>
                <a:gd name="T1" fmla="*/ 74 h 741"/>
                <a:gd name="T2" fmla="*/ 653 w 971"/>
                <a:gd name="T3" fmla="*/ 0 h 741"/>
                <a:gd name="T4" fmla="*/ 971 w 971"/>
                <a:gd name="T5" fmla="*/ 384 h 741"/>
                <a:gd name="T6" fmla="*/ 403 w 971"/>
                <a:gd name="T7" fmla="*/ 741 h 741"/>
                <a:gd name="T8" fmla="*/ 133 w 971"/>
                <a:gd name="T9" fmla="*/ 566 h 741"/>
                <a:gd name="T10" fmla="*/ 0 w 971"/>
                <a:gd name="T11" fmla="*/ 74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741">
                  <a:moveTo>
                    <a:pt x="0" y="74"/>
                  </a:moveTo>
                  <a:lnTo>
                    <a:pt x="653" y="0"/>
                  </a:lnTo>
                  <a:lnTo>
                    <a:pt x="971" y="384"/>
                  </a:lnTo>
                  <a:lnTo>
                    <a:pt x="403" y="741"/>
                  </a:lnTo>
                  <a:lnTo>
                    <a:pt x="133" y="5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D47A1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49"/>
            <p:cNvSpPr>
              <a:spLocks/>
            </p:cNvSpPr>
            <p:nvPr/>
          </p:nvSpPr>
          <p:spPr bwMode="auto">
            <a:xfrm>
              <a:off x="4798744" y="3110642"/>
              <a:ext cx="508144" cy="319266"/>
            </a:xfrm>
            <a:custGeom>
              <a:avLst/>
              <a:gdLst>
                <a:gd name="T0" fmla="*/ 36 w 594"/>
                <a:gd name="T1" fmla="*/ 393 h 393"/>
                <a:gd name="T2" fmla="*/ 594 w 594"/>
                <a:gd name="T3" fmla="*/ 331 h 393"/>
                <a:gd name="T4" fmla="*/ 407 w 594"/>
                <a:gd name="T5" fmla="*/ 80 h 393"/>
                <a:gd name="T6" fmla="*/ 152 w 594"/>
                <a:gd name="T7" fmla="*/ 0 h 393"/>
                <a:gd name="T8" fmla="*/ 0 w 594"/>
                <a:gd name="T9" fmla="*/ 42 h 393"/>
                <a:gd name="T10" fmla="*/ 0 w 594"/>
                <a:gd name="T11" fmla="*/ 246 h 393"/>
                <a:gd name="T12" fmla="*/ 36 w 594"/>
                <a:gd name="T1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393">
                  <a:moveTo>
                    <a:pt x="36" y="393"/>
                  </a:moveTo>
                  <a:lnTo>
                    <a:pt x="594" y="331"/>
                  </a:lnTo>
                  <a:lnTo>
                    <a:pt x="407" y="80"/>
                  </a:lnTo>
                  <a:lnTo>
                    <a:pt x="152" y="0"/>
                  </a:lnTo>
                  <a:lnTo>
                    <a:pt x="0" y="42"/>
                  </a:lnTo>
                  <a:lnTo>
                    <a:pt x="0" y="246"/>
                  </a:lnTo>
                  <a:lnTo>
                    <a:pt x="36" y="393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50"/>
            <p:cNvSpPr>
              <a:spLocks/>
            </p:cNvSpPr>
            <p:nvPr/>
          </p:nvSpPr>
          <p:spPr bwMode="auto">
            <a:xfrm>
              <a:off x="4635350" y="3739427"/>
              <a:ext cx="455105" cy="674278"/>
            </a:xfrm>
            <a:custGeom>
              <a:avLst/>
              <a:gdLst>
                <a:gd name="T0" fmla="*/ 55 w 225"/>
                <a:gd name="T1" fmla="*/ 351 h 351"/>
                <a:gd name="T2" fmla="*/ 210 w 225"/>
                <a:gd name="T3" fmla="*/ 304 h 351"/>
                <a:gd name="T4" fmla="*/ 225 w 225"/>
                <a:gd name="T5" fmla="*/ 70 h 351"/>
                <a:gd name="T6" fmla="*/ 163 w 225"/>
                <a:gd name="T7" fmla="*/ 0 h 351"/>
                <a:gd name="T8" fmla="*/ 36 w 225"/>
                <a:gd name="T9" fmla="*/ 84 h 351"/>
                <a:gd name="T10" fmla="*/ 0 w 225"/>
                <a:gd name="T11" fmla="*/ 200 h 351"/>
                <a:gd name="T12" fmla="*/ 55 w 225"/>
                <a:gd name="T1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51">
                  <a:moveTo>
                    <a:pt x="55" y="351"/>
                  </a:moveTo>
                  <a:cubicBezTo>
                    <a:pt x="210" y="304"/>
                    <a:pt x="210" y="304"/>
                    <a:pt x="210" y="304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8" y="82"/>
                    <a:pt x="36" y="84"/>
                  </a:cubicBezTo>
                  <a:cubicBezTo>
                    <a:pt x="35" y="85"/>
                    <a:pt x="0" y="200"/>
                    <a:pt x="0" y="200"/>
                  </a:cubicBezTo>
                  <a:lnTo>
                    <a:pt x="55" y="351"/>
                  </a:lnTo>
                  <a:close/>
                </a:path>
              </a:pathLst>
            </a:custGeom>
            <a:solidFill>
              <a:srgbClr val="0D47A1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51"/>
            <p:cNvSpPr>
              <a:spLocks/>
            </p:cNvSpPr>
            <p:nvPr/>
          </p:nvSpPr>
          <p:spPr bwMode="auto">
            <a:xfrm>
              <a:off x="4891988" y="3985579"/>
              <a:ext cx="662126" cy="458996"/>
            </a:xfrm>
            <a:custGeom>
              <a:avLst/>
              <a:gdLst>
                <a:gd name="T0" fmla="*/ 6 w 327"/>
                <a:gd name="T1" fmla="*/ 23 h 239"/>
                <a:gd name="T2" fmla="*/ 327 w 327"/>
                <a:gd name="T3" fmla="*/ 0 h 239"/>
                <a:gd name="T4" fmla="*/ 249 w 327"/>
                <a:gd name="T5" fmla="*/ 160 h 239"/>
                <a:gd name="T6" fmla="*/ 108 w 327"/>
                <a:gd name="T7" fmla="*/ 239 h 239"/>
                <a:gd name="T8" fmla="*/ 1 w 327"/>
                <a:gd name="T9" fmla="*/ 152 h 239"/>
                <a:gd name="T10" fmla="*/ 6 w 327"/>
                <a:gd name="T11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9">
                  <a:moveTo>
                    <a:pt x="6" y="23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49" y="160"/>
                    <a:pt x="113" y="239"/>
                    <a:pt x="108" y="239"/>
                  </a:cubicBezTo>
                  <a:cubicBezTo>
                    <a:pt x="103" y="238"/>
                    <a:pt x="3" y="152"/>
                    <a:pt x="1" y="152"/>
                  </a:cubicBezTo>
                  <a:cubicBezTo>
                    <a:pt x="0" y="151"/>
                    <a:pt x="6" y="23"/>
                    <a:pt x="6" y="23"/>
                  </a:cubicBez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5005765" y="3264182"/>
              <a:ext cx="505577" cy="840004"/>
            </a:xfrm>
            <a:custGeom>
              <a:avLst/>
              <a:gdLst>
                <a:gd name="T0" fmla="*/ 94 w 591"/>
                <a:gd name="T1" fmla="*/ 1034 h 1034"/>
                <a:gd name="T2" fmla="*/ 579 w 591"/>
                <a:gd name="T3" fmla="*/ 968 h 1034"/>
                <a:gd name="T4" fmla="*/ 591 w 591"/>
                <a:gd name="T5" fmla="*/ 497 h 1034"/>
                <a:gd name="T6" fmla="*/ 402 w 591"/>
                <a:gd name="T7" fmla="*/ 24 h 1034"/>
                <a:gd name="T8" fmla="*/ 321 w 591"/>
                <a:gd name="T9" fmla="*/ 0 h 1034"/>
                <a:gd name="T10" fmla="*/ 0 w 591"/>
                <a:gd name="T11" fmla="*/ 19 h 1034"/>
                <a:gd name="T12" fmla="*/ 94 w 591"/>
                <a:gd name="T13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1034">
                  <a:moveTo>
                    <a:pt x="94" y="1034"/>
                  </a:moveTo>
                  <a:lnTo>
                    <a:pt x="579" y="968"/>
                  </a:lnTo>
                  <a:lnTo>
                    <a:pt x="591" y="497"/>
                  </a:lnTo>
                  <a:lnTo>
                    <a:pt x="402" y="24"/>
                  </a:lnTo>
                  <a:lnTo>
                    <a:pt x="321" y="0"/>
                  </a:lnTo>
                  <a:lnTo>
                    <a:pt x="0" y="19"/>
                  </a:lnTo>
                  <a:lnTo>
                    <a:pt x="94" y="1034"/>
                  </a:lnTo>
                  <a:close/>
                </a:path>
              </a:pathLst>
            </a:custGeom>
            <a:solidFill>
              <a:srgbClr val="0D47A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53"/>
            <p:cNvSpPr>
              <a:spLocks/>
            </p:cNvSpPr>
            <p:nvPr/>
          </p:nvSpPr>
          <p:spPr bwMode="auto">
            <a:xfrm>
              <a:off x="5713940" y="2071211"/>
              <a:ext cx="597111" cy="572730"/>
            </a:xfrm>
            <a:custGeom>
              <a:avLst/>
              <a:gdLst>
                <a:gd name="T0" fmla="*/ 168 w 698"/>
                <a:gd name="T1" fmla="*/ 0 h 705"/>
                <a:gd name="T2" fmla="*/ 0 w 698"/>
                <a:gd name="T3" fmla="*/ 485 h 705"/>
                <a:gd name="T4" fmla="*/ 457 w 698"/>
                <a:gd name="T5" fmla="*/ 705 h 705"/>
                <a:gd name="T6" fmla="*/ 698 w 698"/>
                <a:gd name="T7" fmla="*/ 606 h 705"/>
                <a:gd name="T8" fmla="*/ 660 w 698"/>
                <a:gd name="T9" fmla="*/ 352 h 705"/>
                <a:gd name="T10" fmla="*/ 168 w 698"/>
                <a:gd name="T1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705">
                  <a:moveTo>
                    <a:pt x="168" y="0"/>
                  </a:moveTo>
                  <a:lnTo>
                    <a:pt x="0" y="485"/>
                  </a:lnTo>
                  <a:lnTo>
                    <a:pt x="457" y="705"/>
                  </a:lnTo>
                  <a:lnTo>
                    <a:pt x="698" y="606"/>
                  </a:lnTo>
                  <a:lnTo>
                    <a:pt x="660" y="3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2A5F5">
                <a:lumMod val="75000"/>
              </a:srgbClr>
            </a:solidFill>
            <a:ln>
              <a:solidFill>
                <a:srgbClr val="42A5F5">
                  <a:lumMod val="75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54"/>
            <p:cNvSpPr>
              <a:spLocks/>
            </p:cNvSpPr>
            <p:nvPr/>
          </p:nvSpPr>
          <p:spPr bwMode="auto">
            <a:xfrm>
              <a:off x="5576356" y="2476172"/>
              <a:ext cx="443129" cy="561357"/>
            </a:xfrm>
            <a:custGeom>
              <a:avLst/>
              <a:gdLst>
                <a:gd name="T0" fmla="*/ 518 w 518"/>
                <a:gd name="T1" fmla="*/ 71 h 691"/>
                <a:gd name="T2" fmla="*/ 303 w 518"/>
                <a:gd name="T3" fmla="*/ 691 h 691"/>
                <a:gd name="T4" fmla="*/ 45 w 518"/>
                <a:gd name="T5" fmla="*/ 407 h 691"/>
                <a:gd name="T6" fmla="*/ 0 w 518"/>
                <a:gd name="T7" fmla="*/ 94 h 691"/>
                <a:gd name="T8" fmla="*/ 166 w 518"/>
                <a:gd name="T9" fmla="*/ 0 h 691"/>
                <a:gd name="T10" fmla="*/ 518 w 518"/>
                <a:gd name="T11" fmla="*/ 7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691">
                  <a:moveTo>
                    <a:pt x="518" y="71"/>
                  </a:moveTo>
                  <a:lnTo>
                    <a:pt x="303" y="691"/>
                  </a:lnTo>
                  <a:lnTo>
                    <a:pt x="45" y="407"/>
                  </a:lnTo>
                  <a:lnTo>
                    <a:pt x="0" y="94"/>
                  </a:lnTo>
                  <a:lnTo>
                    <a:pt x="166" y="0"/>
                  </a:lnTo>
                  <a:lnTo>
                    <a:pt x="518" y="71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55"/>
            <p:cNvSpPr>
              <a:spLocks/>
            </p:cNvSpPr>
            <p:nvPr/>
          </p:nvSpPr>
          <p:spPr bwMode="auto">
            <a:xfrm>
              <a:off x="6371788" y="2494462"/>
              <a:ext cx="755371" cy="476869"/>
            </a:xfrm>
            <a:custGeom>
              <a:avLst/>
              <a:gdLst>
                <a:gd name="T0" fmla="*/ 883 w 883"/>
                <a:gd name="T1" fmla="*/ 78 h 587"/>
                <a:gd name="T2" fmla="*/ 665 w 883"/>
                <a:gd name="T3" fmla="*/ 587 h 587"/>
                <a:gd name="T4" fmla="*/ 137 w 883"/>
                <a:gd name="T5" fmla="*/ 411 h 587"/>
                <a:gd name="T6" fmla="*/ 0 w 883"/>
                <a:gd name="T7" fmla="*/ 142 h 587"/>
                <a:gd name="T8" fmla="*/ 279 w 883"/>
                <a:gd name="T9" fmla="*/ 0 h 587"/>
                <a:gd name="T10" fmla="*/ 883 w 883"/>
                <a:gd name="T11" fmla="*/ 7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87">
                  <a:moveTo>
                    <a:pt x="883" y="78"/>
                  </a:moveTo>
                  <a:lnTo>
                    <a:pt x="665" y="587"/>
                  </a:lnTo>
                  <a:lnTo>
                    <a:pt x="137" y="411"/>
                  </a:lnTo>
                  <a:lnTo>
                    <a:pt x="0" y="142"/>
                  </a:lnTo>
                  <a:lnTo>
                    <a:pt x="279" y="0"/>
                  </a:lnTo>
                  <a:lnTo>
                    <a:pt x="883" y="78"/>
                  </a:lnTo>
                  <a:close/>
                </a:path>
              </a:pathLst>
            </a:custGeom>
            <a:solidFill>
              <a:srgbClr val="42A5F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6440371" y="2764567"/>
              <a:ext cx="451683" cy="485805"/>
            </a:xfrm>
            <a:custGeom>
              <a:avLst/>
              <a:gdLst>
                <a:gd name="T0" fmla="*/ 83 w 223"/>
                <a:gd name="T1" fmla="*/ 0 h 253"/>
                <a:gd name="T2" fmla="*/ 0 w 223"/>
                <a:gd name="T3" fmla="*/ 241 h 253"/>
                <a:gd name="T4" fmla="*/ 118 w 223"/>
                <a:gd name="T5" fmla="*/ 253 h 253"/>
                <a:gd name="T6" fmla="*/ 223 w 223"/>
                <a:gd name="T7" fmla="*/ 193 h 253"/>
                <a:gd name="T8" fmla="*/ 203 w 223"/>
                <a:gd name="T9" fmla="*/ 75 h 253"/>
                <a:gd name="T10" fmla="*/ 83 w 223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53">
                  <a:moveTo>
                    <a:pt x="83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223" y="198"/>
                    <a:pt x="223" y="193"/>
                  </a:cubicBezTo>
                  <a:cubicBezTo>
                    <a:pt x="223" y="188"/>
                    <a:pt x="203" y="75"/>
                    <a:pt x="203" y="7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57"/>
            <p:cNvSpPr>
              <a:spLocks/>
            </p:cNvSpPr>
            <p:nvPr/>
          </p:nvSpPr>
          <p:spPr bwMode="auto">
            <a:xfrm>
              <a:off x="5772966" y="2515584"/>
              <a:ext cx="912776" cy="630409"/>
            </a:xfrm>
            <a:custGeom>
              <a:avLst/>
              <a:gdLst>
                <a:gd name="T0" fmla="*/ 451 w 451"/>
                <a:gd name="T1" fmla="*/ 138 h 328"/>
                <a:gd name="T2" fmla="*/ 400 w 451"/>
                <a:gd name="T3" fmla="*/ 327 h 328"/>
                <a:gd name="T4" fmla="*/ 22 w 451"/>
                <a:gd name="T5" fmla="*/ 247 h 328"/>
                <a:gd name="T6" fmla="*/ 0 w 451"/>
                <a:gd name="T7" fmla="*/ 169 h 328"/>
                <a:gd name="T8" fmla="*/ 42 w 451"/>
                <a:gd name="T9" fmla="*/ 0 h 328"/>
                <a:gd name="T10" fmla="*/ 451 w 451"/>
                <a:gd name="T11" fmla="*/ 1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328">
                  <a:moveTo>
                    <a:pt x="451" y="138"/>
                  </a:moveTo>
                  <a:cubicBezTo>
                    <a:pt x="451" y="138"/>
                    <a:pt x="395" y="328"/>
                    <a:pt x="400" y="327"/>
                  </a:cubicBezTo>
                  <a:cubicBezTo>
                    <a:pt x="405" y="326"/>
                    <a:pt x="22" y="247"/>
                    <a:pt x="22" y="24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51" y="138"/>
                  </a:lnTo>
                  <a:close/>
                </a:path>
              </a:pathLst>
            </a:custGeom>
            <a:solidFill>
              <a:srgbClr val="42A5F5">
                <a:lumMod val="75000"/>
              </a:srgbClr>
            </a:solidFill>
            <a:ln>
              <a:solidFill>
                <a:srgbClr val="42A5F5">
                  <a:lumMod val="75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5903811" y="4516877"/>
              <a:ext cx="815254" cy="711647"/>
            </a:xfrm>
            <a:custGeom>
              <a:avLst/>
              <a:gdLst>
                <a:gd name="T0" fmla="*/ 473 w 953"/>
                <a:gd name="T1" fmla="*/ 876 h 876"/>
                <a:gd name="T2" fmla="*/ 0 w 953"/>
                <a:gd name="T3" fmla="*/ 261 h 876"/>
                <a:gd name="T4" fmla="*/ 236 w 953"/>
                <a:gd name="T5" fmla="*/ 0 h 876"/>
                <a:gd name="T6" fmla="*/ 953 w 953"/>
                <a:gd name="T7" fmla="*/ 0 h 876"/>
                <a:gd name="T8" fmla="*/ 773 w 953"/>
                <a:gd name="T9" fmla="*/ 348 h 876"/>
                <a:gd name="T10" fmla="*/ 473 w 953"/>
                <a:gd name="T11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876">
                  <a:moveTo>
                    <a:pt x="473" y="876"/>
                  </a:moveTo>
                  <a:lnTo>
                    <a:pt x="0" y="261"/>
                  </a:lnTo>
                  <a:lnTo>
                    <a:pt x="236" y="0"/>
                  </a:lnTo>
                  <a:lnTo>
                    <a:pt x="953" y="0"/>
                  </a:lnTo>
                  <a:lnTo>
                    <a:pt x="773" y="348"/>
                  </a:lnTo>
                  <a:lnTo>
                    <a:pt x="473" y="876"/>
                  </a:lnTo>
                  <a:close/>
                </a:path>
              </a:pathLst>
            </a:custGeom>
            <a:solidFill>
              <a:srgbClr val="1565C0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5625118" y="3975830"/>
              <a:ext cx="692067" cy="749830"/>
            </a:xfrm>
            <a:custGeom>
              <a:avLst/>
              <a:gdLst>
                <a:gd name="T0" fmla="*/ 342 w 342"/>
                <a:gd name="T1" fmla="*/ 309 h 390"/>
                <a:gd name="T2" fmla="*/ 112 w 342"/>
                <a:gd name="T3" fmla="*/ 0 h 390"/>
                <a:gd name="T4" fmla="*/ 2 w 342"/>
                <a:gd name="T5" fmla="*/ 198 h 390"/>
                <a:gd name="T6" fmla="*/ 102 w 342"/>
                <a:gd name="T7" fmla="*/ 340 h 390"/>
                <a:gd name="T8" fmla="*/ 252 w 342"/>
                <a:gd name="T9" fmla="*/ 390 h 390"/>
                <a:gd name="T10" fmla="*/ 342 w 342"/>
                <a:gd name="T11" fmla="*/ 30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90">
                  <a:moveTo>
                    <a:pt x="342" y="309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0" y="185"/>
                    <a:pt x="2" y="198"/>
                  </a:cubicBezTo>
                  <a:cubicBezTo>
                    <a:pt x="4" y="211"/>
                    <a:pt x="102" y="340"/>
                    <a:pt x="102" y="340"/>
                  </a:cubicBezTo>
                  <a:cubicBezTo>
                    <a:pt x="252" y="390"/>
                    <a:pt x="252" y="390"/>
                    <a:pt x="252" y="390"/>
                  </a:cubicBezTo>
                  <a:lnTo>
                    <a:pt x="342" y="309"/>
                  </a:ln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60"/>
            <p:cNvSpPr>
              <a:spLocks/>
            </p:cNvSpPr>
            <p:nvPr/>
          </p:nvSpPr>
          <p:spPr bwMode="auto">
            <a:xfrm>
              <a:off x="6429919" y="3900278"/>
              <a:ext cx="979502" cy="588165"/>
            </a:xfrm>
            <a:custGeom>
              <a:avLst/>
              <a:gdLst>
                <a:gd name="T0" fmla="*/ 1145 w 1145"/>
                <a:gd name="T1" fmla="*/ 648 h 724"/>
                <a:gd name="T2" fmla="*/ 722 w 1145"/>
                <a:gd name="T3" fmla="*/ 0 h 724"/>
                <a:gd name="T4" fmla="*/ 0 w 1145"/>
                <a:gd name="T5" fmla="*/ 35 h 724"/>
                <a:gd name="T6" fmla="*/ 532 w 1145"/>
                <a:gd name="T7" fmla="*/ 724 h 724"/>
                <a:gd name="T8" fmla="*/ 1145 w 1145"/>
                <a:gd name="T9" fmla="*/ 648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724">
                  <a:moveTo>
                    <a:pt x="1145" y="648"/>
                  </a:moveTo>
                  <a:lnTo>
                    <a:pt x="722" y="0"/>
                  </a:lnTo>
                  <a:lnTo>
                    <a:pt x="0" y="35"/>
                  </a:lnTo>
                  <a:lnTo>
                    <a:pt x="532" y="724"/>
                  </a:lnTo>
                  <a:lnTo>
                    <a:pt x="1145" y="648"/>
                  </a:lnTo>
                  <a:close/>
                </a:path>
              </a:pathLst>
            </a:custGeom>
            <a:solidFill>
              <a:srgbClr val="1565C0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61"/>
            <p:cNvSpPr>
              <a:spLocks/>
            </p:cNvSpPr>
            <p:nvPr/>
          </p:nvSpPr>
          <p:spPr bwMode="auto">
            <a:xfrm>
              <a:off x="6472878" y="3667937"/>
              <a:ext cx="737406" cy="534548"/>
            </a:xfrm>
            <a:custGeom>
              <a:avLst/>
              <a:gdLst>
                <a:gd name="T0" fmla="*/ 177 w 364"/>
                <a:gd name="T1" fmla="*/ 278 h 278"/>
                <a:gd name="T2" fmla="*/ 0 w 364"/>
                <a:gd name="T3" fmla="*/ 22 h 278"/>
                <a:gd name="T4" fmla="*/ 163 w 364"/>
                <a:gd name="T5" fmla="*/ 0 h 278"/>
                <a:gd name="T6" fmla="*/ 344 w 364"/>
                <a:gd name="T7" fmla="*/ 71 h 278"/>
                <a:gd name="T8" fmla="*/ 357 w 364"/>
                <a:gd name="T9" fmla="*/ 198 h 278"/>
                <a:gd name="T10" fmla="*/ 177 w 364"/>
                <a:gd name="T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78">
                  <a:moveTo>
                    <a:pt x="177" y="27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42" y="60"/>
                    <a:pt x="344" y="71"/>
                  </a:cubicBezTo>
                  <a:cubicBezTo>
                    <a:pt x="345" y="82"/>
                    <a:pt x="364" y="190"/>
                    <a:pt x="357" y="198"/>
                  </a:cubicBezTo>
                  <a:cubicBezTo>
                    <a:pt x="349" y="205"/>
                    <a:pt x="177" y="278"/>
                    <a:pt x="177" y="278"/>
                  </a:cubicBezTo>
                  <a:close/>
                </a:path>
              </a:pathLst>
            </a:custGeom>
            <a:solidFill>
              <a:srgbClr val="1976D2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62"/>
            <p:cNvSpPr>
              <a:spLocks/>
            </p:cNvSpPr>
            <p:nvPr/>
          </p:nvSpPr>
          <p:spPr bwMode="auto">
            <a:xfrm>
              <a:off x="5945728" y="3817415"/>
              <a:ext cx="971802" cy="866813"/>
            </a:xfrm>
            <a:custGeom>
              <a:avLst/>
              <a:gdLst>
                <a:gd name="T0" fmla="*/ 480 w 480"/>
                <a:gd name="T1" fmla="*/ 205 h 451"/>
                <a:gd name="T2" fmla="*/ 334 w 480"/>
                <a:gd name="T3" fmla="*/ 0 h 451"/>
                <a:gd name="T4" fmla="*/ 143 w 480"/>
                <a:gd name="T5" fmla="*/ 47 h 451"/>
                <a:gd name="T6" fmla="*/ 0 w 480"/>
                <a:gd name="T7" fmla="*/ 235 h 451"/>
                <a:gd name="T8" fmla="*/ 122 w 480"/>
                <a:gd name="T9" fmla="*/ 451 h 451"/>
                <a:gd name="T10" fmla="*/ 480 w 480"/>
                <a:gd name="T11" fmla="*/ 20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51">
                  <a:moveTo>
                    <a:pt x="480" y="20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0" y="226"/>
                    <a:pt x="0" y="235"/>
                  </a:cubicBezTo>
                  <a:cubicBezTo>
                    <a:pt x="0" y="245"/>
                    <a:pt x="122" y="451"/>
                    <a:pt x="122" y="451"/>
                  </a:cubicBezTo>
                  <a:lnTo>
                    <a:pt x="480" y="205"/>
                  </a:lnTo>
                  <a:close/>
                </a:path>
              </a:pathLst>
            </a:custGeom>
            <a:solidFill>
              <a:srgbClr val="1565C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63"/>
            <p:cNvSpPr>
              <a:spLocks/>
            </p:cNvSpPr>
            <p:nvPr/>
          </p:nvSpPr>
          <p:spPr bwMode="auto">
            <a:xfrm>
              <a:off x="4590011" y="2241392"/>
              <a:ext cx="1214753" cy="2895333"/>
            </a:xfrm>
            <a:custGeom>
              <a:avLst/>
              <a:gdLst>
                <a:gd name="T0" fmla="*/ 121 w 600"/>
                <a:gd name="T1" fmla="*/ 0 h 1506"/>
                <a:gd name="T2" fmla="*/ 0 w 600"/>
                <a:gd name="T3" fmla="*/ 438 h 1506"/>
                <a:gd name="T4" fmla="*/ 118 w 600"/>
                <a:gd name="T5" fmla="*/ 618 h 1506"/>
                <a:gd name="T6" fmla="*/ 119 w 600"/>
                <a:gd name="T7" fmla="*/ 615 h 1506"/>
                <a:gd name="T8" fmla="*/ 120 w 600"/>
                <a:gd name="T9" fmla="*/ 612 h 1506"/>
                <a:gd name="T10" fmla="*/ 121 w 600"/>
                <a:gd name="T11" fmla="*/ 610 h 1506"/>
                <a:gd name="T12" fmla="*/ 121 w 600"/>
                <a:gd name="T13" fmla="*/ 607 h 1506"/>
                <a:gd name="T14" fmla="*/ 151 w 600"/>
                <a:gd name="T15" fmla="*/ 544 h 1506"/>
                <a:gd name="T16" fmla="*/ 190 w 600"/>
                <a:gd name="T17" fmla="*/ 514 h 1506"/>
                <a:gd name="T18" fmla="*/ 235 w 600"/>
                <a:gd name="T19" fmla="*/ 519 h 1506"/>
                <a:gd name="T20" fmla="*/ 280 w 600"/>
                <a:gd name="T21" fmla="*/ 561 h 1506"/>
                <a:gd name="T22" fmla="*/ 316 w 600"/>
                <a:gd name="T23" fmla="*/ 636 h 1506"/>
                <a:gd name="T24" fmla="*/ 336 w 600"/>
                <a:gd name="T25" fmla="*/ 728 h 1506"/>
                <a:gd name="T26" fmla="*/ 339 w 600"/>
                <a:gd name="T27" fmla="*/ 824 h 1506"/>
                <a:gd name="T28" fmla="*/ 322 w 600"/>
                <a:gd name="T29" fmla="*/ 912 h 1506"/>
                <a:gd name="T30" fmla="*/ 290 w 600"/>
                <a:gd name="T31" fmla="*/ 973 h 1506"/>
                <a:gd name="T32" fmla="*/ 249 w 600"/>
                <a:gd name="T33" fmla="*/ 998 h 1506"/>
                <a:gd name="T34" fmla="*/ 204 w 600"/>
                <a:gd name="T35" fmla="*/ 987 h 1506"/>
                <a:gd name="T36" fmla="*/ 162 w 600"/>
                <a:gd name="T37" fmla="*/ 942 h 1506"/>
                <a:gd name="T38" fmla="*/ 160 w 600"/>
                <a:gd name="T39" fmla="*/ 939 h 1506"/>
                <a:gd name="T40" fmla="*/ 158 w 600"/>
                <a:gd name="T41" fmla="*/ 936 h 1506"/>
                <a:gd name="T42" fmla="*/ 157 w 600"/>
                <a:gd name="T43" fmla="*/ 933 h 1506"/>
                <a:gd name="T44" fmla="*/ 155 w 600"/>
                <a:gd name="T45" fmla="*/ 930 h 1506"/>
                <a:gd name="T46" fmla="*/ 88 w 600"/>
                <a:gd name="T47" fmla="*/ 1148 h 1506"/>
                <a:gd name="T48" fmla="*/ 303 w 600"/>
                <a:gd name="T49" fmla="*/ 1506 h 1506"/>
                <a:gd name="T50" fmla="*/ 600 w 600"/>
                <a:gd name="T51" fmla="*/ 655 h 1506"/>
                <a:gd name="T52" fmla="*/ 121 w 600"/>
                <a:gd name="T53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0" h="1506">
                  <a:moveTo>
                    <a:pt x="121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119" y="617"/>
                    <a:pt x="119" y="616"/>
                    <a:pt x="119" y="615"/>
                  </a:cubicBezTo>
                  <a:cubicBezTo>
                    <a:pt x="119" y="614"/>
                    <a:pt x="120" y="613"/>
                    <a:pt x="120" y="612"/>
                  </a:cubicBezTo>
                  <a:cubicBezTo>
                    <a:pt x="120" y="612"/>
                    <a:pt x="120" y="611"/>
                    <a:pt x="121" y="610"/>
                  </a:cubicBezTo>
                  <a:cubicBezTo>
                    <a:pt x="121" y="609"/>
                    <a:pt x="121" y="608"/>
                    <a:pt x="121" y="607"/>
                  </a:cubicBezTo>
                  <a:cubicBezTo>
                    <a:pt x="129" y="581"/>
                    <a:pt x="139" y="560"/>
                    <a:pt x="151" y="544"/>
                  </a:cubicBezTo>
                  <a:cubicBezTo>
                    <a:pt x="163" y="529"/>
                    <a:pt x="176" y="518"/>
                    <a:pt x="190" y="514"/>
                  </a:cubicBezTo>
                  <a:cubicBezTo>
                    <a:pt x="205" y="510"/>
                    <a:pt x="220" y="511"/>
                    <a:pt x="235" y="519"/>
                  </a:cubicBezTo>
                  <a:cubicBezTo>
                    <a:pt x="250" y="527"/>
                    <a:pt x="266" y="541"/>
                    <a:pt x="280" y="561"/>
                  </a:cubicBezTo>
                  <a:cubicBezTo>
                    <a:pt x="294" y="582"/>
                    <a:pt x="306" y="608"/>
                    <a:pt x="316" y="636"/>
                  </a:cubicBezTo>
                  <a:cubicBezTo>
                    <a:pt x="325" y="665"/>
                    <a:pt x="332" y="696"/>
                    <a:pt x="336" y="728"/>
                  </a:cubicBezTo>
                  <a:cubicBezTo>
                    <a:pt x="340" y="760"/>
                    <a:pt x="341" y="793"/>
                    <a:pt x="339" y="824"/>
                  </a:cubicBezTo>
                  <a:cubicBezTo>
                    <a:pt x="336" y="855"/>
                    <a:pt x="331" y="885"/>
                    <a:pt x="322" y="912"/>
                  </a:cubicBezTo>
                  <a:cubicBezTo>
                    <a:pt x="314" y="938"/>
                    <a:pt x="303" y="958"/>
                    <a:pt x="290" y="973"/>
                  </a:cubicBezTo>
                  <a:cubicBezTo>
                    <a:pt x="277" y="987"/>
                    <a:pt x="263" y="996"/>
                    <a:pt x="249" y="998"/>
                  </a:cubicBezTo>
                  <a:cubicBezTo>
                    <a:pt x="234" y="1000"/>
                    <a:pt x="219" y="997"/>
                    <a:pt x="204" y="987"/>
                  </a:cubicBezTo>
                  <a:cubicBezTo>
                    <a:pt x="189" y="978"/>
                    <a:pt x="175" y="963"/>
                    <a:pt x="162" y="942"/>
                  </a:cubicBezTo>
                  <a:cubicBezTo>
                    <a:pt x="161" y="941"/>
                    <a:pt x="160" y="940"/>
                    <a:pt x="160" y="939"/>
                  </a:cubicBezTo>
                  <a:cubicBezTo>
                    <a:pt x="159" y="938"/>
                    <a:pt x="159" y="937"/>
                    <a:pt x="158" y="936"/>
                  </a:cubicBezTo>
                  <a:cubicBezTo>
                    <a:pt x="158" y="935"/>
                    <a:pt x="157" y="934"/>
                    <a:pt x="157" y="933"/>
                  </a:cubicBezTo>
                  <a:cubicBezTo>
                    <a:pt x="156" y="932"/>
                    <a:pt x="155" y="931"/>
                    <a:pt x="155" y="930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303" y="1506"/>
                    <a:pt x="303" y="1506"/>
                    <a:pt x="303" y="1506"/>
                  </a:cubicBezTo>
                  <a:cubicBezTo>
                    <a:pt x="600" y="655"/>
                    <a:pt x="600" y="655"/>
                    <a:pt x="600" y="655"/>
                  </a:cubicBezTo>
                  <a:cubicBezTo>
                    <a:pt x="121" y="0"/>
                    <a:pt x="121" y="0"/>
                    <a:pt x="1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976D2">
                    <a:satMod val="103000"/>
                    <a:lumMod val="102000"/>
                    <a:tint val="94000"/>
                  </a:srgbClr>
                </a:gs>
                <a:gs pos="50000">
                  <a:srgbClr val="1976D2">
                    <a:satMod val="110000"/>
                    <a:lumMod val="100000"/>
                    <a:shade val="100000"/>
                  </a:srgbClr>
                </a:gs>
                <a:gs pos="100000">
                  <a:srgbClr val="1976D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976D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64"/>
            <p:cNvSpPr>
              <a:spLocks/>
            </p:cNvSpPr>
            <p:nvPr/>
          </p:nvSpPr>
          <p:spPr bwMode="auto">
            <a:xfrm>
              <a:off x="4373579" y="3126078"/>
              <a:ext cx="876847" cy="1287627"/>
            </a:xfrm>
            <a:custGeom>
              <a:avLst/>
              <a:gdLst>
                <a:gd name="T0" fmla="*/ 101 w 433"/>
                <a:gd name="T1" fmla="*/ 0 h 670"/>
                <a:gd name="T2" fmla="*/ 220 w 433"/>
                <a:gd name="T3" fmla="*/ 182 h 670"/>
                <a:gd name="T4" fmla="*/ 232 w 433"/>
                <a:gd name="T5" fmla="*/ 200 h 670"/>
                <a:gd name="T6" fmla="*/ 233 w 433"/>
                <a:gd name="T7" fmla="*/ 193 h 670"/>
                <a:gd name="T8" fmla="*/ 234 w 433"/>
                <a:gd name="T9" fmla="*/ 187 h 670"/>
                <a:gd name="T10" fmla="*/ 235 w 433"/>
                <a:gd name="T11" fmla="*/ 181 h 670"/>
                <a:gd name="T12" fmla="*/ 237 w 433"/>
                <a:gd name="T13" fmla="*/ 175 h 670"/>
                <a:gd name="T14" fmla="*/ 237 w 433"/>
                <a:gd name="T15" fmla="*/ 172 h 670"/>
                <a:gd name="T16" fmla="*/ 238 w 433"/>
                <a:gd name="T17" fmla="*/ 170 h 670"/>
                <a:gd name="T18" fmla="*/ 239 w 433"/>
                <a:gd name="T19" fmla="*/ 167 h 670"/>
                <a:gd name="T20" fmla="*/ 240 w 433"/>
                <a:gd name="T21" fmla="*/ 164 h 670"/>
                <a:gd name="T22" fmla="*/ 266 w 433"/>
                <a:gd name="T23" fmla="*/ 109 h 670"/>
                <a:gd name="T24" fmla="*/ 301 w 433"/>
                <a:gd name="T25" fmla="*/ 82 h 670"/>
                <a:gd name="T26" fmla="*/ 340 w 433"/>
                <a:gd name="T27" fmla="*/ 87 h 670"/>
                <a:gd name="T28" fmla="*/ 380 w 433"/>
                <a:gd name="T29" fmla="*/ 125 h 670"/>
                <a:gd name="T30" fmla="*/ 411 w 433"/>
                <a:gd name="T31" fmla="*/ 191 h 670"/>
                <a:gd name="T32" fmla="*/ 429 w 433"/>
                <a:gd name="T33" fmla="*/ 271 h 670"/>
                <a:gd name="T34" fmla="*/ 431 w 433"/>
                <a:gd name="T35" fmla="*/ 356 h 670"/>
                <a:gd name="T36" fmla="*/ 417 w 433"/>
                <a:gd name="T37" fmla="*/ 433 h 670"/>
                <a:gd name="T38" fmla="*/ 389 w 433"/>
                <a:gd name="T39" fmla="*/ 487 h 670"/>
                <a:gd name="T40" fmla="*/ 352 w 433"/>
                <a:gd name="T41" fmla="*/ 509 h 670"/>
                <a:gd name="T42" fmla="*/ 313 w 433"/>
                <a:gd name="T43" fmla="*/ 500 h 670"/>
                <a:gd name="T44" fmla="*/ 275 w 433"/>
                <a:gd name="T45" fmla="*/ 460 h 670"/>
                <a:gd name="T46" fmla="*/ 274 w 433"/>
                <a:gd name="T47" fmla="*/ 457 h 670"/>
                <a:gd name="T48" fmla="*/ 272 w 433"/>
                <a:gd name="T49" fmla="*/ 455 h 670"/>
                <a:gd name="T50" fmla="*/ 270 w 433"/>
                <a:gd name="T51" fmla="*/ 452 h 670"/>
                <a:gd name="T52" fmla="*/ 269 w 433"/>
                <a:gd name="T53" fmla="*/ 449 h 670"/>
                <a:gd name="T54" fmla="*/ 266 w 433"/>
                <a:gd name="T55" fmla="*/ 444 h 670"/>
                <a:gd name="T56" fmla="*/ 263 w 433"/>
                <a:gd name="T57" fmla="*/ 438 h 670"/>
                <a:gd name="T58" fmla="*/ 261 w 433"/>
                <a:gd name="T59" fmla="*/ 433 h 670"/>
                <a:gd name="T60" fmla="*/ 258 w 433"/>
                <a:gd name="T61" fmla="*/ 428 h 670"/>
                <a:gd name="T62" fmla="*/ 251 w 433"/>
                <a:gd name="T63" fmla="*/ 450 h 670"/>
                <a:gd name="T64" fmla="*/ 184 w 433"/>
                <a:gd name="T65" fmla="*/ 670 h 670"/>
                <a:gd name="T66" fmla="*/ 0 w 433"/>
                <a:gd name="T67" fmla="*/ 364 h 670"/>
                <a:gd name="T68" fmla="*/ 101 w 433"/>
                <a:gd name="T6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670">
                  <a:moveTo>
                    <a:pt x="101" y="0"/>
                  </a:moveTo>
                  <a:cubicBezTo>
                    <a:pt x="220" y="182"/>
                    <a:pt x="220" y="182"/>
                    <a:pt x="220" y="18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198"/>
                    <a:pt x="232" y="196"/>
                    <a:pt x="233" y="193"/>
                  </a:cubicBezTo>
                  <a:cubicBezTo>
                    <a:pt x="233" y="191"/>
                    <a:pt x="233" y="189"/>
                    <a:pt x="234" y="187"/>
                  </a:cubicBezTo>
                  <a:cubicBezTo>
                    <a:pt x="234" y="185"/>
                    <a:pt x="235" y="183"/>
                    <a:pt x="235" y="181"/>
                  </a:cubicBezTo>
                  <a:cubicBezTo>
                    <a:pt x="236" y="179"/>
                    <a:pt x="236" y="177"/>
                    <a:pt x="237" y="175"/>
                  </a:cubicBezTo>
                  <a:cubicBezTo>
                    <a:pt x="237" y="174"/>
                    <a:pt x="237" y="173"/>
                    <a:pt x="237" y="172"/>
                  </a:cubicBezTo>
                  <a:cubicBezTo>
                    <a:pt x="238" y="171"/>
                    <a:pt x="238" y="171"/>
                    <a:pt x="238" y="170"/>
                  </a:cubicBezTo>
                  <a:cubicBezTo>
                    <a:pt x="238" y="169"/>
                    <a:pt x="239" y="168"/>
                    <a:pt x="239" y="167"/>
                  </a:cubicBezTo>
                  <a:cubicBezTo>
                    <a:pt x="239" y="166"/>
                    <a:pt x="239" y="165"/>
                    <a:pt x="240" y="164"/>
                  </a:cubicBezTo>
                  <a:cubicBezTo>
                    <a:pt x="247" y="141"/>
                    <a:pt x="255" y="122"/>
                    <a:pt x="266" y="109"/>
                  </a:cubicBezTo>
                  <a:cubicBezTo>
                    <a:pt x="276" y="95"/>
                    <a:pt x="288" y="86"/>
                    <a:pt x="301" y="82"/>
                  </a:cubicBezTo>
                  <a:cubicBezTo>
                    <a:pt x="313" y="79"/>
                    <a:pt x="327" y="80"/>
                    <a:pt x="340" y="87"/>
                  </a:cubicBezTo>
                  <a:cubicBezTo>
                    <a:pt x="354" y="94"/>
                    <a:pt x="367" y="106"/>
                    <a:pt x="380" y="125"/>
                  </a:cubicBezTo>
                  <a:cubicBezTo>
                    <a:pt x="392" y="143"/>
                    <a:pt x="403" y="166"/>
                    <a:pt x="411" y="191"/>
                  </a:cubicBezTo>
                  <a:cubicBezTo>
                    <a:pt x="419" y="216"/>
                    <a:pt x="425" y="243"/>
                    <a:pt x="429" y="271"/>
                  </a:cubicBezTo>
                  <a:cubicBezTo>
                    <a:pt x="432" y="299"/>
                    <a:pt x="433" y="328"/>
                    <a:pt x="431" y="356"/>
                  </a:cubicBezTo>
                  <a:cubicBezTo>
                    <a:pt x="429" y="383"/>
                    <a:pt x="425" y="409"/>
                    <a:pt x="417" y="433"/>
                  </a:cubicBezTo>
                  <a:cubicBezTo>
                    <a:pt x="409" y="456"/>
                    <a:pt x="400" y="474"/>
                    <a:pt x="389" y="487"/>
                  </a:cubicBezTo>
                  <a:cubicBezTo>
                    <a:pt x="378" y="500"/>
                    <a:pt x="365" y="507"/>
                    <a:pt x="352" y="509"/>
                  </a:cubicBezTo>
                  <a:cubicBezTo>
                    <a:pt x="339" y="512"/>
                    <a:pt x="326" y="509"/>
                    <a:pt x="313" y="500"/>
                  </a:cubicBezTo>
                  <a:cubicBezTo>
                    <a:pt x="300" y="492"/>
                    <a:pt x="287" y="479"/>
                    <a:pt x="275" y="460"/>
                  </a:cubicBezTo>
                  <a:cubicBezTo>
                    <a:pt x="275" y="459"/>
                    <a:pt x="274" y="458"/>
                    <a:pt x="274" y="457"/>
                  </a:cubicBezTo>
                  <a:cubicBezTo>
                    <a:pt x="273" y="456"/>
                    <a:pt x="272" y="455"/>
                    <a:pt x="272" y="455"/>
                  </a:cubicBezTo>
                  <a:cubicBezTo>
                    <a:pt x="271" y="454"/>
                    <a:pt x="271" y="453"/>
                    <a:pt x="270" y="452"/>
                  </a:cubicBezTo>
                  <a:cubicBezTo>
                    <a:pt x="270" y="451"/>
                    <a:pt x="269" y="450"/>
                    <a:pt x="269" y="449"/>
                  </a:cubicBezTo>
                  <a:cubicBezTo>
                    <a:pt x="268" y="447"/>
                    <a:pt x="267" y="445"/>
                    <a:pt x="266" y="444"/>
                  </a:cubicBezTo>
                  <a:cubicBezTo>
                    <a:pt x="265" y="442"/>
                    <a:pt x="264" y="440"/>
                    <a:pt x="263" y="438"/>
                  </a:cubicBezTo>
                  <a:cubicBezTo>
                    <a:pt x="262" y="437"/>
                    <a:pt x="261" y="435"/>
                    <a:pt x="261" y="433"/>
                  </a:cubicBezTo>
                  <a:cubicBezTo>
                    <a:pt x="260" y="431"/>
                    <a:pt x="259" y="429"/>
                    <a:pt x="258" y="428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101" y="0"/>
                  </a:lnTo>
                  <a:close/>
                </a:path>
              </a:pathLst>
            </a:custGeom>
            <a:gradFill>
              <a:gsLst>
                <a:gs pos="51000">
                  <a:srgbClr val="0D47A1">
                    <a:lumMod val="40000"/>
                    <a:lumOff val="60000"/>
                  </a:srgbClr>
                </a:gs>
                <a:gs pos="0">
                  <a:srgbClr val="0D47A1">
                    <a:lumMod val="20000"/>
                    <a:lumOff val="80000"/>
                  </a:srgbClr>
                </a:gs>
                <a:gs pos="100000">
                  <a:srgbClr val="0D47A1"/>
                </a:gs>
              </a:gsLst>
              <a:lin ang="2700000" scaled="1"/>
            </a:gradFill>
            <a:ln>
              <a:solidFill>
                <a:srgbClr val="44546A">
                  <a:lumMod val="60000"/>
                  <a:lumOff val="4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65"/>
            <p:cNvSpPr>
              <a:spLocks/>
            </p:cNvSpPr>
            <p:nvPr/>
          </p:nvSpPr>
          <p:spPr bwMode="auto">
            <a:xfrm>
              <a:off x="4392400" y="3164260"/>
              <a:ext cx="841773" cy="1211263"/>
            </a:xfrm>
            <a:custGeom>
              <a:avLst/>
              <a:gdLst>
                <a:gd name="T0" fmla="*/ 0 w 416"/>
                <a:gd name="T1" fmla="*/ 343 h 630"/>
                <a:gd name="T2" fmla="*/ 95 w 416"/>
                <a:gd name="T3" fmla="*/ 0 h 630"/>
                <a:gd name="T4" fmla="*/ 227 w 416"/>
                <a:gd name="T5" fmla="*/ 202 h 630"/>
                <a:gd name="T6" fmla="*/ 231 w 416"/>
                <a:gd name="T7" fmla="*/ 181 h 630"/>
                <a:gd name="T8" fmla="*/ 232 w 416"/>
                <a:gd name="T9" fmla="*/ 175 h 630"/>
                <a:gd name="T10" fmla="*/ 233 w 416"/>
                <a:gd name="T11" fmla="*/ 169 h 630"/>
                <a:gd name="T12" fmla="*/ 234 w 416"/>
                <a:gd name="T13" fmla="*/ 163 h 630"/>
                <a:gd name="T14" fmla="*/ 237 w 416"/>
                <a:gd name="T15" fmla="*/ 153 h 630"/>
                <a:gd name="T16" fmla="*/ 238 w 416"/>
                <a:gd name="T17" fmla="*/ 149 h 630"/>
                <a:gd name="T18" fmla="*/ 238 w 416"/>
                <a:gd name="T19" fmla="*/ 146 h 630"/>
                <a:gd name="T20" fmla="*/ 263 w 416"/>
                <a:gd name="T21" fmla="*/ 94 h 630"/>
                <a:gd name="T22" fmla="*/ 294 w 416"/>
                <a:gd name="T23" fmla="*/ 70 h 630"/>
                <a:gd name="T24" fmla="*/ 306 w 416"/>
                <a:gd name="T25" fmla="*/ 68 h 630"/>
                <a:gd name="T26" fmla="*/ 327 w 416"/>
                <a:gd name="T27" fmla="*/ 74 h 630"/>
                <a:gd name="T28" fmla="*/ 364 w 416"/>
                <a:gd name="T29" fmla="*/ 109 h 630"/>
                <a:gd name="T30" fmla="*/ 394 w 416"/>
                <a:gd name="T31" fmla="*/ 173 h 630"/>
                <a:gd name="T32" fmla="*/ 412 w 416"/>
                <a:gd name="T33" fmla="*/ 252 h 630"/>
                <a:gd name="T34" fmla="*/ 414 w 416"/>
                <a:gd name="T35" fmla="*/ 335 h 630"/>
                <a:gd name="T36" fmla="*/ 400 w 416"/>
                <a:gd name="T37" fmla="*/ 410 h 630"/>
                <a:gd name="T38" fmla="*/ 373 w 416"/>
                <a:gd name="T39" fmla="*/ 462 h 630"/>
                <a:gd name="T40" fmla="*/ 342 w 416"/>
                <a:gd name="T41" fmla="*/ 481 h 630"/>
                <a:gd name="T42" fmla="*/ 335 w 416"/>
                <a:gd name="T43" fmla="*/ 482 h 630"/>
                <a:gd name="T44" fmla="*/ 308 w 416"/>
                <a:gd name="T45" fmla="*/ 474 h 630"/>
                <a:gd name="T46" fmla="*/ 273 w 416"/>
                <a:gd name="T47" fmla="*/ 436 h 630"/>
                <a:gd name="T48" fmla="*/ 271 w 416"/>
                <a:gd name="T49" fmla="*/ 433 h 630"/>
                <a:gd name="T50" fmla="*/ 268 w 416"/>
                <a:gd name="T51" fmla="*/ 428 h 630"/>
                <a:gd name="T52" fmla="*/ 267 w 416"/>
                <a:gd name="T53" fmla="*/ 425 h 630"/>
                <a:gd name="T54" fmla="*/ 264 w 416"/>
                <a:gd name="T55" fmla="*/ 420 h 630"/>
                <a:gd name="T56" fmla="*/ 262 w 416"/>
                <a:gd name="T57" fmla="*/ 416 h 630"/>
                <a:gd name="T58" fmla="*/ 259 w 416"/>
                <a:gd name="T59" fmla="*/ 410 h 630"/>
                <a:gd name="T60" fmla="*/ 257 w 416"/>
                <a:gd name="T61" fmla="*/ 404 h 630"/>
                <a:gd name="T62" fmla="*/ 248 w 416"/>
                <a:gd name="T63" fmla="*/ 384 h 630"/>
                <a:gd name="T64" fmla="*/ 172 w 416"/>
                <a:gd name="T65" fmla="*/ 630 h 630"/>
                <a:gd name="T66" fmla="*/ 0 w 416"/>
                <a:gd name="T67" fmla="*/ 34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630">
                  <a:moveTo>
                    <a:pt x="0" y="34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1" y="179"/>
                    <a:pt x="231" y="177"/>
                    <a:pt x="232" y="175"/>
                  </a:cubicBezTo>
                  <a:cubicBezTo>
                    <a:pt x="232" y="173"/>
                    <a:pt x="232" y="171"/>
                    <a:pt x="233" y="169"/>
                  </a:cubicBezTo>
                  <a:cubicBezTo>
                    <a:pt x="233" y="167"/>
                    <a:pt x="234" y="165"/>
                    <a:pt x="234" y="163"/>
                  </a:cubicBezTo>
                  <a:cubicBezTo>
                    <a:pt x="235" y="161"/>
                    <a:pt x="237" y="153"/>
                    <a:pt x="237" y="153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5" y="125"/>
                    <a:pt x="253" y="107"/>
                    <a:pt x="263" y="94"/>
                  </a:cubicBezTo>
                  <a:cubicBezTo>
                    <a:pt x="273" y="81"/>
                    <a:pt x="283" y="73"/>
                    <a:pt x="294" y="70"/>
                  </a:cubicBezTo>
                  <a:cubicBezTo>
                    <a:pt x="298" y="69"/>
                    <a:pt x="302" y="68"/>
                    <a:pt x="306" y="68"/>
                  </a:cubicBezTo>
                  <a:cubicBezTo>
                    <a:pt x="313" y="68"/>
                    <a:pt x="320" y="70"/>
                    <a:pt x="327" y="74"/>
                  </a:cubicBezTo>
                  <a:cubicBezTo>
                    <a:pt x="340" y="81"/>
                    <a:pt x="352" y="92"/>
                    <a:pt x="364" y="109"/>
                  </a:cubicBezTo>
                  <a:cubicBezTo>
                    <a:pt x="376" y="127"/>
                    <a:pt x="386" y="148"/>
                    <a:pt x="394" y="173"/>
                  </a:cubicBezTo>
                  <a:cubicBezTo>
                    <a:pt x="402" y="198"/>
                    <a:pt x="408" y="224"/>
                    <a:pt x="412" y="252"/>
                  </a:cubicBezTo>
                  <a:cubicBezTo>
                    <a:pt x="415" y="280"/>
                    <a:pt x="416" y="308"/>
                    <a:pt x="414" y="335"/>
                  </a:cubicBezTo>
                  <a:cubicBezTo>
                    <a:pt x="412" y="363"/>
                    <a:pt x="408" y="388"/>
                    <a:pt x="400" y="410"/>
                  </a:cubicBezTo>
                  <a:cubicBezTo>
                    <a:pt x="393" y="432"/>
                    <a:pt x="384" y="449"/>
                    <a:pt x="373" y="462"/>
                  </a:cubicBezTo>
                  <a:cubicBezTo>
                    <a:pt x="364" y="473"/>
                    <a:pt x="353" y="479"/>
                    <a:pt x="342" y="481"/>
                  </a:cubicBezTo>
                  <a:cubicBezTo>
                    <a:pt x="340" y="482"/>
                    <a:pt x="337" y="482"/>
                    <a:pt x="335" y="482"/>
                  </a:cubicBezTo>
                  <a:cubicBezTo>
                    <a:pt x="326" y="482"/>
                    <a:pt x="317" y="479"/>
                    <a:pt x="308" y="474"/>
                  </a:cubicBezTo>
                  <a:cubicBezTo>
                    <a:pt x="296" y="466"/>
                    <a:pt x="284" y="453"/>
                    <a:pt x="273" y="436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68" y="428"/>
                    <a:pt x="268" y="428"/>
                    <a:pt x="268" y="428"/>
                  </a:cubicBezTo>
                  <a:cubicBezTo>
                    <a:pt x="268" y="427"/>
                    <a:pt x="267" y="426"/>
                    <a:pt x="267" y="425"/>
                  </a:cubicBezTo>
                  <a:cubicBezTo>
                    <a:pt x="266" y="423"/>
                    <a:pt x="265" y="422"/>
                    <a:pt x="264" y="420"/>
                  </a:cubicBezTo>
                  <a:cubicBezTo>
                    <a:pt x="263" y="418"/>
                    <a:pt x="263" y="417"/>
                    <a:pt x="262" y="416"/>
                  </a:cubicBezTo>
                  <a:cubicBezTo>
                    <a:pt x="262" y="416"/>
                    <a:pt x="260" y="411"/>
                    <a:pt x="259" y="410"/>
                  </a:cubicBezTo>
                  <a:cubicBezTo>
                    <a:pt x="258" y="408"/>
                    <a:pt x="257" y="406"/>
                    <a:pt x="257" y="40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172" y="630"/>
                    <a:pt x="172" y="630"/>
                    <a:pt x="172" y="63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rgbClr val="0D47A1"/>
            </a:solidFill>
            <a:ln w="6350" cap="flat" cmpd="sng" algn="ctr">
              <a:solidFill>
                <a:srgbClr val="0D47A1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4835528" y="2225958"/>
              <a:ext cx="2841838" cy="1274629"/>
            </a:xfrm>
            <a:custGeom>
              <a:avLst/>
              <a:gdLst>
                <a:gd name="T0" fmla="*/ 455 w 1404"/>
                <a:gd name="T1" fmla="*/ 0 h 663"/>
                <a:gd name="T2" fmla="*/ 0 w 1404"/>
                <a:gd name="T3" fmla="*/ 8 h 663"/>
                <a:gd name="T4" fmla="*/ 479 w 1404"/>
                <a:gd name="T5" fmla="*/ 663 h 663"/>
                <a:gd name="T6" fmla="*/ 1404 w 1404"/>
                <a:gd name="T7" fmla="*/ 587 h 663"/>
                <a:gd name="T8" fmla="*/ 1120 w 1404"/>
                <a:gd name="T9" fmla="*/ 269 h 663"/>
                <a:gd name="T10" fmla="*/ 876 w 1404"/>
                <a:gd name="T11" fmla="*/ 280 h 663"/>
                <a:gd name="T12" fmla="*/ 877 w 1404"/>
                <a:gd name="T13" fmla="*/ 282 h 663"/>
                <a:gd name="T14" fmla="*/ 879 w 1404"/>
                <a:gd name="T15" fmla="*/ 284 h 663"/>
                <a:gd name="T16" fmla="*/ 881 w 1404"/>
                <a:gd name="T17" fmla="*/ 286 h 663"/>
                <a:gd name="T18" fmla="*/ 883 w 1404"/>
                <a:gd name="T19" fmla="*/ 289 h 663"/>
                <a:gd name="T20" fmla="*/ 913 w 1404"/>
                <a:gd name="T21" fmla="*/ 344 h 663"/>
                <a:gd name="T22" fmla="*/ 909 w 1404"/>
                <a:gd name="T23" fmla="*/ 391 h 663"/>
                <a:gd name="T24" fmla="*/ 871 w 1404"/>
                <a:gd name="T25" fmla="*/ 426 h 663"/>
                <a:gd name="T26" fmla="*/ 801 w 1404"/>
                <a:gd name="T27" fmla="*/ 443 h 663"/>
                <a:gd name="T28" fmla="*/ 710 w 1404"/>
                <a:gd name="T29" fmla="*/ 436 h 663"/>
                <a:gd name="T30" fmla="*/ 618 w 1404"/>
                <a:gd name="T31" fmla="*/ 408 h 663"/>
                <a:gd name="T32" fmla="*/ 536 w 1404"/>
                <a:gd name="T33" fmla="*/ 364 h 663"/>
                <a:gd name="T34" fmla="*/ 475 w 1404"/>
                <a:gd name="T35" fmla="*/ 308 h 663"/>
                <a:gd name="T36" fmla="*/ 448 w 1404"/>
                <a:gd name="T37" fmla="*/ 251 h 663"/>
                <a:gd name="T38" fmla="*/ 458 w 1404"/>
                <a:gd name="T39" fmla="*/ 205 h 663"/>
                <a:gd name="T40" fmla="*/ 500 w 1404"/>
                <a:gd name="T41" fmla="*/ 173 h 663"/>
                <a:gd name="T42" fmla="*/ 571 w 1404"/>
                <a:gd name="T43" fmla="*/ 160 h 663"/>
                <a:gd name="T44" fmla="*/ 574 w 1404"/>
                <a:gd name="T45" fmla="*/ 160 h 663"/>
                <a:gd name="T46" fmla="*/ 578 w 1404"/>
                <a:gd name="T47" fmla="*/ 160 h 663"/>
                <a:gd name="T48" fmla="*/ 582 w 1404"/>
                <a:gd name="T49" fmla="*/ 160 h 663"/>
                <a:gd name="T50" fmla="*/ 585 w 1404"/>
                <a:gd name="T51" fmla="*/ 160 h 663"/>
                <a:gd name="T52" fmla="*/ 455 w 1404"/>
                <a:gd name="T5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4" h="663">
                  <a:moveTo>
                    <a:pt x="45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79" y="663"/>
                    <a:pt x="479" y="663"/>
                    <a:pt x="479" y="663"/>
                  </a:cubicBezTo>
                  <a:cubicBezTo>
                    <a:pt x="1404" y="587"/>
                    <a:pt x="1404" y="587"/>
                    <a:pt x="1404" y="587"/>
                  </a:cubicBezTo>
                  <a:cubicBezTo>
                    <a:pt x="1120" y="269"/>
                    <a:pt x="1120" y="269"/>
                    <a:pt x="1120" y="269"/>
                  </a:cubicBezTo>
                  <a:cubicBezTo>
                    <a:pt x="876" y="280"/>
                    <a:pt x="876" y="280"/>
                    <a:pt x="876" y="280"/>
                  </a:cubicBezTo>
                  <a:cubicBezTo>
                    <a:pt x="876" y="281"/>
                    <a:pt x="877" y="282"/>
                    <a:pt x="877" y="282"/>
                  </a:cubicBezTo>
                  <a:cubicBezTo>
                    <a:pt x="878" y="283"/>
                    <a:pt x="879" y="284"/>
                    <a:pt x="879" y="284"/>
                  </a:cubicBezTo>
                  <a:cubicBezTo>
                    <a:pt x="880" y="285"/>
                    <a:pt x="881" y="286"/>
                    <a:pt x="881" y="286"/>
                  </a:cubicBezTo>
                  <a:cubicBezTo>
                    <a:pt x="882" y="287"/>
                    <a:pt x="882" y="288"/>
                    <a:pt x="883" y="289"/>
                  </a:cubicBezTo>
                  <a:cubicBezTo>
                    <a:pt x="899" y="308"/>
                    <a:pt x="909" y="326"/>
                    <a:pt x="913" y="344"/>
                  </a:cubicBezTo>
                  <a:cubicBezTo>
                    <a:pt x="918" y="361"/>
                    <a:pt x="916" y="377"/>
                    <a:pt x="909" y="391"/>
                  </a:cubicBezTo>
                  <a:cubicBezTo>
                    <a:pt x="902" y="405"/>
                    <a:pt x="889" y="417"/>
                    <a:pt x="871" y="426"/>
                  </a:cubicBezTo>
                  <a:cubicBezTo>
                    <a:pt x="853" y="435"/>
                    <a:pt x="829" y="441"/>
                    <a:pt x="801" y="443"/>
                  </a:cubicBezTo>
                  <a:cubicBezTo>
                    <a:pt x="772" y="445"/>
                    <a:pt x="741" y="442"/>
                    <a:pt x="710" y="436"/>
                  </a:cubicBezTo>
                  <a:cubicBezTo>
                    <a:pt x="679" y="430"/>
                    <a:pt x="648" y="420"/>
                    <a:pt x="618" y="408"/>
                  </a:cubicBezTo>
                  <a:cubicBezTo>
                    <a:pt x="588" y="396"/>
                    <a:pt x="560" y="381"/>
                    <a:pt x="536" y="364"/>
                  </a:cubicBezTo>
                  <a:cubicBezTo>
                    <a:pt x="511" y="347"/>
                    <a:pt x="490" y="328"/>
                    <a:pt x="475" y="308"/>
                  </a:cubicBezTo>
                  <a:cubicBezTo>
                    <a:pt x="459" y="288"/>
                    <a:pt x="451" y="269"/>
                    <a:pt x="448" y="251"/>
                  </a:cubicBezTo>
                  <a:cubicBezTo>
                    <a:pt x="446" y="234"/>
                    <a:pt x="449" y="219"/>
                    <a:pt x="458" y="205"/>
                  </a:cubicBezTo>
                  <a:cubicBezTo>
                    <a:pt x="467" y="192"/>
                    <a:pt x="481" y="181"/>
                    <a:pt x="500" y="173"/>
                  </a:cubicBezTo>
                  <a:cubicBezTo>
                    <a:pt x="519" y="166"/>
                    <a:pt x="543" y="161"/>
                    <a:pt x="571" y="160"/>
                  </a:cubicBezTo>
                  <a:cubicBezTo>
                    <a:pt x="572" y="160"/>
                    <a:pt x="573" y="160"/>
                    <a:pt x="574" y="160"/>
                  </a:cubicBezTo>
                  <a:cubicBezTo>
                    <a:pt x="576" y="160"/>
                    <a:pt x="577" y="160"/>
                    <a:pt x="578" y="160"/>
                  </a:cubicBezTo>
                  <a:cubicBezTo>
                    <a:pt x="579" y="160"/>
                    <a:pt x="580" y="160"/>
                    <a:pt x="582" y="160"/>
                  </a:cubicBezTo>
                  <a:cubicBezTo>
                    <a:pt x="583" y="160"/>
                    <a:pt x="584" y="160"/>
                    <a:pt x="585" y="160"/>
                  </a:cubicBezTo>
                  <a:cubicBezTo>
                    <a:pt x="455" y="0"/>
                    <a:pt x="455" y="0"/>
                    <a:pt x="45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976D2">
                    <a:satMod val="103000"/>
                    <a:lumMod val="102000"/>
                    <a:tint val="94000"/>
                  </a:srgbClr>
                </a:gs>
                <a:gs pos="50000">
                  <a:srgbClr val="1976D2">
                    <a:satMod val="110000"/>
                    <a:lumMod val="100000"/>
                    <a:shade val="100000"/>
                  </a:srgbClr>
                </a:gs>
                <a:gs pos="100000">
                  <a:srgbClr val="1976D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976D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5849958" y="2057400"/>
              <a:ext cx="1277202" cy="834318"/>
            </a:xfrm>
            <a:custGeom>
              <a:avLst/>
              <a:gdLst>
                <a:gd name="T0" fmla="*/ 399 w 631"/>
                <a:gd name="T1" fmla="*/ 0 h 434"/>
                <a:gd name="T2" fmla="*/ 4 w 631"/>
                <a:gd name="T3" fmla="*/ 7 h 434"/>
                <a:gd name="T4" fmla="*/ 137 w 631"/>
                <a:gd name="T5" fmla="*/ 168 h 434"/>
                <a:gd name="T6" fmla="*/ 150 w 631"/>
                <a:gd name="T7" fmla="*/ 184 h 434"/>
                <a:gd name="T8" fmla="*/ 143 w 631"/>
                <a:gd name="T9" fmla="*/ 184 h 434"/>
                <a:gd name="T10" fmla="*/ 137 w 631"/>
                <a:gd name="T11" fmla="*/ 183 h 434"/>
                <a:gd name="T12" fmla="*/ 131 w 631"/>
                <a:gd name="T13" fmla="*/ 183 h 434"/>
                <a:gd name="T14" fmla="*/ 124 w 631"/>
                <a:gd name="T15" fmla="*/ 183 h 434"/>
                <a:gd name="T16" fmla="*/ 121 w 631"/>
                <a:gd name="T17" fmla="*/ 183 h 434"/>
                <a:gd name="T18" fmla="*/ 117 w 631"/>
                <a:gd name="T19" fmla="*/ 183 h 434"/>
                <a:gd name="T20" fmla="*/ 113 w 631"/>
                <a:gd name="T21" fmla="*/ 183 h 434"/>
                <a:gd name="T22" fmla="*/ 110 w 631"/>
                <a:gd name="T23" fmla="*/ 183 h 434"/>
                <a:gd name="T24" fmla="*/ 48 w 631"/>
                <a:gd name="T25" fmla="*/ 195 h 434"/>
                <a:gd name="T26" fmla="*/ 11 w 631"/>
                <a:gd name="T27" fmla="*/ 223 h 434"/>
                <a:gd name="T28" fmla="*/ 2 w 631"/>
                <a:gd name="T29" fmla="*/ 264 h 434"/>
                <a:gd name="T30" fmla="*/ 26 w 631"/>
                <a:gd name="T31" fmla="*/ 314 h 434"/>
                <a:gd name="T32" fmla="*/ 79 w 631"/>
                <a:gd name="T33" fmla="*/ 363 h 434"/>
                <a:gd name="T34" fmla="*/ 152 w 631"/>
                <a:gd name="T35" fmla="*/ 402 h 434"/>
                <a:gd name="T36" fmla="*/ 233 w 631"/>
                <a:gd name="T37" fmla="*/ 426 h 434"/>
                <a:gd name="T38" fmla="*/ 313 w 631"/>
                <a:gd name="T39" fmla="*/ 432 h 434"/>
                <a:gd name="T40" fmla="*/ 375 w 631"/>
                <a:gd name="T41" fmla="*/ 418 h 434"/>
                <a:gd name="T42" fmla="*/ 408 w 631"/>
                <a:gd name="T43" fmla="*/ 387 h 434"/>
                <a:gd name="T44" fmla="*/ 413 w 631"/>
                <a:gd name="T45" fmla="*/ 345 h 434"/>
                <a:gd name="T46" fmla="*/ 386 w 631"/>
                <a:gd name="T47" fmla="*/ 297 h 434"/>
                <a:gd name="T48" fmla="*/ 384 w 631"/>
                <a:gd name="T49" fmla="*/ 295 h 434"/>
                <a:gd name="T50" fmla="*/ 382 w 631"/>
                <a:gd name="T51" fmla="*/ 293 h 434"/>
                <a:gd name="T52" fmla="*/ 380 w 631"/>
                <a:gd name="T53" fmla="*/ 291 h 434"/>
                <a:gd name="T54" fmla="*/ 379 w 631"/>
                <a:gd name="T55" fmla="*/ 289 h 434"/>
                <a:gd name="T56" fmla="*/ 375 w 631"/>
                <a:gd name="T57" fmla="*/ 284 h 434"/>
                <a:gd name="T58" fmla="*/ 370 w 631"/>
                <a:gd name="T59" fmla="*/ 280 h 434"/>
                <a:gd name="T60" fmla="*/ 366 w 631"/>
                <a:gd name="T61" fmla="*/ 276 h 434"/>
                <a:gd name="T62" fmla="*/ 362 w 631"/>
                <a:gd name="T63" fmla="*/ 272 h 434"/>
                <a:gd name="T64" fmla="*/ 385 w 631"/>
                <a:gd name="T65" fmla="*/ 271 h 434"/>
                <a:gd name="T66" fmla="*/ 631 w 631"/>
                <a:gd name="T67" fmla="*/ 260 h 434"/>
                <a:gd name="T68" fmla="*/ 399 w 631"/>
                <a:gd name="T6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1" h="434">
                  <a:moveTo>
                    <a:pt x="399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48" y="184"/>
                    <a:pt x="145" y="184"/>
                    <a:pt x="143" y="184"/>
                  </a:cubicBezTo>
                  <a:cubicBezTo>
                    <a:pt x="141" y="184"/>
                    <a:pt x="139" y="184"/>
                    <a:pt x="137" y="183"/>
                  </a:cubicBezTo>
                  <a:cubicBezTo>
                    <a:pt x="135" y="183"/>
                    <a:pt x="133" y="183"/>
                    <a:pt x="131" y="183"/>
                  </a:cubicBezTo>
                  <a:cubicBezTo>
                    <a:pt x="128" y="183"/>
                    <a:pt x="126" y="183"/>
                    <a:pt x="124" y="183"/>
                  </a:cubicBezTo>
                  <a:cubicBezTo>
                    <a:pt x="123" y="183"/>
                    <a:pt x="122" y="183"/>
                    <a:pt x="121" y="183"/>
                  </a:cubicBezTo>
                  <a:cubicBezTo>
                    <a:pt x="119" y="183"/>
                    <a:pt x="118" y="183"/>
                    <a:pt x="117" y="183"/>
                  </a:cubicBezTo>
                  <a:cubicBezTo>
                    <a:pt x="116" y="183"/>
                    <a:pt x="115" y="183"/>
                    <a:pt x="113" y="183"/>
                  </a:cubicBezTo>
                  <a:cubicBezTo>
                    <a:pt x="112" y="183"/>
                    <a:pt x="111" y="183"/>
                    <a:pt x="110" y="183"/>
                  </a:cubicBezTo>
                  <a:cubicBezTo>
                    <a:pt x="85" y="184"/>
                    <a:pt x="64" y="188"/>
                    <a:pt x="48" y="195"/>
                  </a:cubicBezTo>
                  <a:cubicBezTo>
                    <a:pt x="31" y="202"/>
                    <a:pt x="18" y="211"/>
                    <a:pt x="11" y="223"/>
                  </a:cubicBezTo>
                  <a:cubicBezTo>
                    <a:pt x="3" y="235"/>
                    <a:pt x="0" y="249"/>
                    <a:pt x="2" y="264"/>
                  </a:cubicBezTo>
                  <a:cubicBezTo>
                    <a:pt x="4" y="279"/>
                    <a:pt x="12" y="296"/>
                    <a:pt x="26" y="314"/>
                  </a:cubicBezTo>
                  <a:cubicBezTo>
                    <a:pt x="39" y="331"/>
                    <a:pt x="58" y="348"/>
                    <a:pt x="79" y="363"/>
                  </a:cubicBezTo>
                  <a:cubicBezTo>
                    <a:pt x="101" y="378"/>
                    <a:pt x="126" y="391"/>
                    <a:pt x="152" y="402"/>
                  </a:cubicBezTo>
                  <a:cubicBezTo>
                    <a:pt x="178" y="413"/>
                    <a:pt x="206" y="421"/>
                    <a:pt x="233" y="426"/>
                  </a:cubicBezTo>
                  <a:cubicBezTo>
                    <a:pt x="260" y="432"/>
                    <a:pt x="287" y="434"/>
                    <a:pt x="313" y="432"/>
                  </a:cubicBezTo>
                  <a:cubicBezTo>
                    <a:pt x="338" y="431"/>
                    <a:pt x="358" y="426"/>
                    <a:pt x="375" y="418"/>
                  </a:cubicBezTo>
                  <a:cubicBezTo>
                    <a:pt x="391" y="410"/>
                    <a:pt x="402" y="400"/>
                    <a:pt x="408" y="387"/>
                  </a:cubicBezTo>
                  <a:cubicBezTo>
                    <a:pt x="415" y="375"/>
                    <a:pt x="416" y="361"/>
                    <a:pt x="413" y="345"/>
                  </a:cubicBezTo>
                  <a:cubicBezTo>
                    <a:pt x="409" y="330"/>
                    <a:pt x="400" y="314"/>
                    <a:pt x="386" y="297"/>
                  </a:cubicBezTo>
                  <a:cubicBezTo>
                    <a:pt x="385" y="296"/>
                    <a:pt x="385" y="295"/>
                    <a:pt x="384" y="295"/>
                  </a:cubicBezTo>
                  <a:cubicBezTo>
                    <a:pt x="383" y="294"/>
                    <a:pt x="383" y="293"/>
                    <a:pt x="382" y="293"/>
                  </a:cubicBezTo>
                  <a:cubicBezTo>
                    <a:pt x="382" y="292"/>
                    <a:pt x="381" y="291"/>
                    <a:pt x="380" y="291"/>
                  </a:cubicBezTo>
                  <a:cubicBezTo>
                    <a:pt x="380" y="290"/>
                    <a:pt x="379" y="289"/>
                    <a:pt x="379" y="289"/>
                  </a:cubicBezTo>
                  <a:cubicBezTo>
                    <a:pt x="377" y="287"/>
                    <a:pt x="376" y="286"/>
                    <a:pt x="375" y="284"/>
                  </a:cubicBezTo>
                  <a:cubicBezTo>
                    <a:pt x="373" y="283"/>
                    <a:pt x="372" y="282"/>
                    <a:pt x="370" y="280"/>
                  </a:cubicBezTo>
                  <a:cubicBezTo>
                    <a:pt x="369" y="279"/>
                    <a:pt x="368" y="278"/>
                    <a:pt x="366" y="276"/>
                  </a:cubicBezTo>
                  <a:cubicBezTo>
                    <a:pt x="365" y="275"/>
                    <a:pt x="363" y="274"/>
                    <a:pt x="362" y="272"/>
                  </a:cubicBezTo>
                  <a:cubicBezTo>
                    <a:pt x="385" y="271"/>
                    <a:pt x="385" y="271"/>
                    <a:pt x="385" y="271"/>
                  </a:cubicBezTo>
                  <a:cubicBezTo>
                    <a:pt x="631" y="260"/>
                    <a:pt x="631" y="260"/>
                    <a:pt x="631" y="260"/>
                  </a:cubicBezTo>
                  <a:cubicBezTo>
                    <a:pt x="399" y="0"/>
                    <a:pt x="399" y="0"/>
                    <a:pt x="399" y="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rgbClr val="2196F3">
                    <a:lumMod val="40000"/>
                    <a:lumOff val="60000"/>
                  </a:srgbClr>
                </a:gs>
                <a:gs pos="0">
                  <a:srgbClr val="2196F3">
                    <a:lumMod val="20000"/>
                    <a:lumOff val="80000"/>
                  </a:srgbClr>
                </a:gs>
                <a:gs pos="100000">
                  <a:srgbClr val="2196F3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5865356" y="2072836"/>
              <a:ext cx="1226730" cy="801822"/>
            </a:xfrm>
            <a:custGeom>
              <a:avLst/>
              <a:gdLst>
                <a:gd name="T0" fmla="*/ 289 w 606"/>
                <a:gd name="T1" fmla="*/ 417 h 417"/>
                <a:gd name="T2" fmla="*/ 227 w 606"/>
                <a:gd name="T3" fmla="*/ 410 h 417"/>
                <a:gd name="T4" fmla="*/ 147 w 606"/>
                <a:gd name="T5" fmla="*/ 386 h 417"/>
                <a:gd name="T6" fmla="*/ 76 w 606"/>
                <a:gd name="T7" fmla="*/ 348 h 417"/>
                <a:gd name="T8" fmla="*/ 24 w 606"/>
                <a:gd name="T9" fmla="*/ 301 h 417"/>
                <a:gd name="T10" fmla="*/ 2 w 606"/>
                <a:gd name="T11" fmla="*/ 255 h 417"/>
                <a:gd name="T12" fmla="*/ 9 w 606"/>
                <a:gd name="T13" fmla="*/ 220 h 417"/>
                <a:gd name="T14" fmla="*/ 43 w 606"/>
                <a:gd name="T15" fmla="*/ 194 h 417"/>
                <a:gd name="T16" fmla="*/ 102 w 606"/>
                <a:gd name="T17" fmla="*/ 183 h 417"/>
                <a:gd name="T18" fmla="*/ 111 w 606"/>
                <a:gd name="T19" fmla="*/ 183 h 417"/>
                <a:gd name="T20" fmla="*/ 116 w 606"/>
                <a:gd name="T21" fmla="*/ 183 h 417"/>
                <a:gd name="T22" fmla="*/ 122 w 606"/>
                <a:gd name="T23" fmla="*/ 183 h 417"/>
                <a:gd name="T24" fmla="*/ 128 w 606"/>
                <a:gd name="T25" fmla="*/ 184 h 417"/>
                <a:gd name="T26" fmla="*/ 134 w 606"/>
                <a:gd name="T27" fmla="*/ 184 h 417"/>
                <a:gd name="T28" fmla="*/ 141 w 606"/>
                <a:gd name="T29" fmla="*/ 185 h 417"/>
                <a:gd name="T30" fmla="*/ 161 w 606"/>
                <a:gd name="T31" fmla="*/ 187 h 417"/>
                <a:gd name="T32" fmla="*/ 135 w 606"/>
                <a:gd name="T33" fmla="*/ 155 h 417"/>
                <a:gd name="T34" fmla="*/ 13 w 606"/>
                <a:gd name="T35" fmla="*/ 7 h 417"/>
                <a:gd name="T36" fmla="*/ 387 w 606"/>
                <a:gd name="T37" fmla="*/ 0 h 417"/>
                <a:gd name="T38" fmla="*/ 606 w 606"/>
                <a:gd name="T39" fmla="*/ 245 h 417"/>
                <a:gd name="T40" fmla="*/ 333 w 606"/>
                <a:gd name="T41" fmla="*/ 257 h 417"/>
                <a:gd name="T42" fmla="*/ 348 w 606"/>
                <a:gd name="T43" fmla="*/ 271 h 417"/>
                <a:gd name="T44" fmla="*/ 353 w 606"/>
                <a:gd name="T45" fmla="*/ 274 h 417"/>
                <a:gd name="T46" fmla="*/ 357 w 606"/>
                <a:gd name="T47" fmla="*/ 278 h 417"/>
                <a:gd name="T48" fmla="*/ 361 w 606"/>
                <a:gd name="T49" fmla="*/ 282 h 417"/>
                <a:gd name="T50" fmla="*/ 365 w 606"/>
                <a:gd name="T51" fmla="*/ 287 h 417"/>
                <a:gd name="T52" fmla="*/ 370 w 606"/>
                <a:gd name="T53" fmla="*/ 292 h 417"/>
                <a:gd name="T54" fmla="*/ 372 w 606"/>
                <a:gd name="T55" fmla="*/ 294 h 417"/>
                <a:gd name="T56" fmla="*/ 397 w 606"/>
                <a:gd name="T57" fmla="*/ 339 h 417"/>
                <a:gd name="T58" fmla="*/ 393 w 606"/>
                <a:gd name="T59" fmla="*/ 376 h 417"/>
                <a:gd name="T60" fmla="*/ 363 w 606"/>
                <a:gd name="T61" fmla="*/ 403 h 417"/>
                <a:gd name="T62" fmla="*/ 304 w 606"/>
                <a:gd name="T63" fmla="*/ 416 h 417"/>
                <a:gd name="T64" fmla="*/ 289 w 606"/>
                <a:gd name="T6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6" h="417">
                  <a:moveTo>
                    <a:pt x="289" y="417"/>
                  </a:moveTo>
                  <a:cubicBezTo>
                    <a:pt x="269" y="417"/>
                    <a:pt x="248" y="415"/>
                    <a:pt x="227" y="410"/>
                  </a:cubicBezTo>
                  <a:cubicBezTo>
                    <a:pt x="200" y="405"/>
                    <a:pt x="173" y="397"/>
                    <a:pt x="147" y="386"/>
                  </a:cubicBezTo>
                  <a:cubicBezTo>
                    <a:pt x="121" y="375"/>
                    <a:pt x="97" y="363"/>
                    <a:pt x="76" y="348"/>
                  </a:cubicBezTo>
                  <a:cubicBezTo>
                    <a:pt x="54" y="333"/>
                    <a:pt x="37" y="317"/>
                    <a:pt x="24" y="301"/>
                  </a:cubicBezTo>
                  <a:cubicBezTo>
                    <a:pt x="12" y="285"/>
                    <a:pt x="4" y="269"/>
                    <a:pt x="2" y="255"/>
                  </a:cubicBezTo>
                  <a:cubicBezTo>
                    <a:pt x="0" y="242"/>
                    <a:pt x="3" y="230"/>
                    <a:pt x="9" y="220"/>
                  </a:cubicBezTo>
                  <a:cubicBezTo>
                    <a:pt x="16" y="209"/>
                    <a:pt x="28" y="201"/>
                    <a:pt x="43" y="194"/>
                  </a:cubicBezTo>
                  <a:cubicBezTo>
                    <a:pt x="59" y="188"/>
                    <a:pt x="79" y="184"/>
                    <a:pt x="10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3"/>
                    <a:pt x="115" y="183"/>
                    <a:pt x="116" y="183"/>
                  </a:cubicBezTo>
                  <a:cubicBezTo>
                    <a:pt x="118" y="183"/>
                    <a:pt x="120" y="183"/>
                    <a:pt x="122" y="183"/>
                  </a:cubicBezTo>
                  <a:cubicBezTo>
                    <a:pt x="124" y="183"/>
                    <a:pt x="126" y="183"/>
                    <a:pt x="128" y="184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37" y="184"/>
                    <a:pt x="139" y="184"/>
                    <a:pt x="141" y="185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606" y="245"/>
                    <a:pt x="606" y="245"/>
                    <a:pt x="606" y="245"/>
                  </a:cubicBezTo>
                  <a:cubicBezTo>
                    <a:pt x="333" y="257"/>
                    <a:pt x="333" y="257"/>
                    <a:pt x="333" y="257"/>
                  </a:cubicBezTo>
                  <a:cubicBezTo>
                    <a:pt x="348" y="271"/>
                    <a:pt x="348" y="271"/>
                    <a:pt x="348" y="271"/>
                  </a:cubicBezTo>
                  <a:cubicBezTo>
                    <a:pt x="350" y="272"/>
                    <a:pt x="351" y="273"/>
                    <a:pt x="353" y="274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61" y="282"/>
                    <a:pt x="361" y="282"/>
                    <a:pt x="361" y="282"/>
                  </a:cubicBezTo>
                  <a:cubicBezTo>
                    <a:pt x="362" y="283"/>
                    <a:pt x="365" y="287"/>
                    <a:pt x="365" y="287"/>
                  </a:cubicBezTo>
                  <a:cubicBezTo>
                    <a:pt x="370" y="292"/>
                    <a:pt x="370" y="292"/>
                    <a:pt x="370" y="292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5" y="309"/>
                    <a:pt x="393" y="325"/>
                    <a:pt x="397" y="339"/>
                  </a:cubicBezTo>
                  <a:cubicBezTo>
                    <a:pt x="400" y="353"/>
                    <a:pt x="399" y="365"/>
                    <a:pt x="393" y="376"/>
                  </a:cubicBezTo>
                  <a:cubicBezTo>
                    <a:pt x="387" y="387"/>
                    <a:pt x="377" y="396"/>
                    <a:pt x="363" y="403"/>
                  </a:cubicBezTo>
                  <a:cubicBezTo>
                    <a:pt x="347" y="410"/>
                    <a:pt x="328" y="415"/>
                    <a:pt x="304" y="416"/>
                  </a:cubicBezTo>
                  <a:cubicBezTo>
                    <a:pt x="299" y="417"/>
                    <a:pt x="294" y="417"/>
                    <a:pt x="289" y="417"/>
                  </a:cubicBezTo>
                  <a:close/>
                </a:path>
              </a:pathLst>
            </a:custGeom>
            <a:gradFill rotWithShape="1">
              <a:gsLst>
                <a:gs pos="0">
                  <a:srgbClr val="42A5F5">
                    <a:satMod val="103000"/>
                    <a:lumMod val="102000"/>
                    <a:tint val="94000"/>
                  </a:srgbClr>
                </a:gs>
                <a:gs pos="50000">
                  <a:srgbClr val="42A5F5">
                    <a:satMod val="110000"/>
                    <a:lumMod val="100000"/>
                    <a:shade val="100000"/>
                  </a:srgbClr>
                </a:gs>
                <a:gs pos="100000">
                  <a:srgbClr val="42A5F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2A5F5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5204231" y="3354357"/>
              <a:ext cx="2473135" cy="1782368"/>
            </a:xfrm>
            <a:custGeom>
              <a:avLst/>
              <a:gdLst>
                <a:gd name="T0" fmla="*/ 1222 w 1222"/>
                <a:gd name="T1" fmla="*/ 0 h 927"/>
                <a:gd name="T2" fmla="*/ 1037 w 1222"/>
                <a:gd name="T3" fmla="*/ 412 h 927"/>
                <a:gd name="T4" fmla="*/ 804 w 1222"/>
                <a:gd name="T5" fmla="*/ 441 h 927"/>
                <a:gd name="T6" fmla="*/ 806 w 1222"/>
                <a:gd name="T7" fmla="*/ 437 h 927"/>
                <a:gd name="T8" fmla="*/ 808 w 1222"/>
                <a:gd name="T9" fmla="*/ 434 h 927"/>
                <a:gd name="T10" fmla="*/ 809 w 1222"/>
                <a:gd name="T11" fmla="*/ 431 h 927"/>
                <a:gd name="T12" fmla="*/ 810 w 1222"/>
                <a:gd name="T13" fmla="*/ 428 h 927"/>
                <a:gd name="T14" fmla="*/ 825 w 1222"/>
                <a:gd name="T15" fmla="*/ 358 h 927"/>
                <a:gd name="T16" fmla="*/ 808 w 1222"/>
                <a:gd name="T17" fmla="*/ 303 h 927"/>
                <a:gd name="T18" fmla="*/ 761 w 1222"/>
                <a:gd name="T19" fmla="*/ 269 h 927"/>
                <a:gd name="T20" fmla="*/ 687 w 1222"/>
                <a:gd name="T21" fmla="*/ 262 h 927"/>
                <a:gd name="T22" fmla="*/ 601 w 1222"/>
                <a:gd name="T23" fmla="*/ 286 h 927"/>
                <a:gd name="T24" fmla="*/ 518 w 1222"/>
                <a:gd name="T25" fmla="*/ 335 h 927"/>
                <a:gd name="T26" fmla="*/ 449 w 1222"/>
                <a:gd name="T27" fmla="*/ 401 h 927"/>
                <a:gd name="T28" fmla="*/ 404 w 1222"/>
                <a:gd name="T29" fmla="*/ 477 h 927"/>
                <a:gd name="T30" fmla="*/ 393 w 1222"/>
                <a:gd name="T31" fmla="*/ 548 h 927"/>
                <a:gd name="T32" fmla="*/ 415 w 1222"/>
                <a:gd name="T33" fmla="*/ 601 h 927"/>
                <a:gd name="T34" fmla="*/ 465 w 1222"/>
                <a:gd name="T35" fmla="*/ 631 h 927"/>
                <a:gd name="T36" fmla="*/ 538 w 1222"/>
                <a:gd name="T37" fmla="*/ 634 h 927"/>
                <a:gd name="T38" fmla="*/ 541 w 1222"/>
                <a:gd name="T39" fmla="*/ 634 h 927"/>
                <a:gd name="T40" fmla="*/ 544 w 1222"/>
                <a:gd name="T41" fmla="*/ 633 h 927"/>
                <a:gd name="T42" fmla="*/ 547 w 1222"/>
                <a:gd name="T43" fmla="*/ 633 h 927"/>
                <a:gd name="T44" fmla="*/ 550 w 1222"/>
                <a:gd name="T45" fmla="*/ 632 h 927"/>
                <a:gd name="T46" fmla="*/ 461 w 1222"/>
                <a:gd name="T47" fmla="*/ 853 h 927"/>
                <a:gd name="T48" fmla="*/ 0 w 1222"/>
                <a:gd name="T49" fmla="*/ 927 h 927"/>
                <a:gd name="T50" fmla="*/ 297 w 1222"/>
                <a:gd name="T51" fmla="*/ 76 h 927"/>
                <a:gd name="T52" fmla="*/ 1222 w 1222"/>
                <a:gd name="T53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2" h="927">
                  <a:moveTo>
                    <a:pt x="1222" y="0"/>
                  </a:moveTo>
                  <a:cubicBezTo>
                    <a:pt x="1037" y="412"/>
                    <a:pt x="1037" y="412"/>
                    <a:pt x="1037" y="412"/>
                  </a:cubicBezTo>
                  <a:cubicBezTo>
                    <a:pt x="804" y="441"/>
                    <a:pt x="804" y="441"/>
                    <a:pt x="804" y="441"/>
                  </a:cubicBezTo>
                  <a:cubicBezTo>
                    <a:pt x="805" y="440"/>
                    <a:pt x="805" y="439"/>
                    <a:pt x="806" y="437"/>
                  </a:cubicBezTo>
                  <a:cubicBezTo>
                    <a:pt x="807" y="436"/>
                    <a:pt x="807" y="435"/>
                    <a:pt x="808" y="434"/>
                  </a:cubicBezTo>
                  <a:cubicBezTo>
                    <a:pt x="808" y="433"/>
                    <a:pt x="809" y="432"/>
                    <a:pt x="809" y="431"/>
                  </a:cubicBezTo>
                  <a:cubicBezTo>
                    <a:pt x="810" y="430"/>
                    <a:pt x="810" y="429"/>
                    <a:pt x="810" y="428"/>
                  </a:cubicBezTo>
                  <a:cubicBezTo>
                    <a:pt x="821" y="402"/>
                    <a:pt x="826" y="379"/>
                    <a:pt x="825" y="358"/>
                  </a:cubicBezTo>
                  <a:cubicBezTo>
                    <a:pt x="825" y="337"/>
                    <a:pt x="819" y="318"/>
                    <a:pt x="808" y="303"/>
                  </a:cubicBezTo>
                  <a:cubicBezTo>
                    <a:pt x="797" y="288"/>
                    <a:pt x="781" y="276"/>
                    <a:pt x="761" y="269"/>
                  </a:cubicBezTo>
                  <a:cubicBezTo>
                    <a:pt x="740" y="262"/>
                    <a:pt x="716" y="259"/>
                    <a:pt x="687" y="262"/>
                  </a:cubicBezTo>
                  <a:cubicBezTo>
                    <a:pt x="659" y="265"/>
                    <a:pt x="630" y="273"/>
                    <a:pt x="601" y="286"/>
                  </a:cubicBezTo>
                  <a:cubicBezTo>
                    <a:pt x="572" y="298"/>
                    <a:pt x="544" y="315"/>
                    <a:pt x="518" y="335"/>
                  </a:cubicBezTo>
                  <a:cubicBezTo>
                    <a:pt x="492" y="354"/>
                    <a:pt x="468" y="377"/>
                    <a:pt x="449" y="401"/>
                  </a:cubicBezTo>
                  <a:cubicBezTo>
                    <a:pt x="429" y="425"/>
                    <a:pt x="414" y="451"/>
                    <a:pt x="404" y="477"/>
                  </a:cubicBezTo>
                  <a:cubicBezTo>
                    <a:pt x="394" y="503"/>
                    <a:pt x="391" y="527"/>
                    <a:pt x="393" y="548"/>
                  </a:cubicBezTo>
                  <a:cubicBezTo>
                    <a:pt x="395" y="569"/>
                    <a:pt x="403" y="587"/>
                    <a:pt x="415" y="601"/>
                  </a:cubicBezTo>
                  <a:cubicBezTo>
                    <a:pt x="428" y="615"/>
                    <a:pt x="445" y="625"/>
                    <a:pt x="465" y="631"/>
                  </a:cubicBezTo>
                  <a:cubicBezTo>
                    <a:pt x="486" y="637"/>
                    <a:pt x="511" y="638"/>
                    <a:pt x="538" y="634"/>
                  </a:cubicBezTo>
                  <a:cubicBezTo>
                    <a:pt x="539" y="634"/>
                    <a:pt x="540" y="634"/>
                    <a:pt x="541" y="634"/>
                  </a:cubicBezTo>
                  <a:cubicBezTo>
                    <a:pt x="542" y="633"/>
                    <a:pt x="543" y="633"/>
                    <a:pt x="544" y="633"/>
                  </a:cubicBezTo>
                  <a:cubicBezTo>
                    <a:pt x="545" y="633"/>
                    <a:pt x="546" y="633"/>
                    <a:pt x="547" y="633"/>
                  </a:cubicBezTo>
                  <a:cubicBezTo>
                    <a:pt x="548" y="632"/>
                    <a:pt x="549" y="632"/>
                    <a:pt x="550" y="632"/>
                  </a:cubicBezTo>
                  <a:cubicBezTo>
                    <a:pt x="461" y="853"/>
                    <a:pt x="461" y="853"/>
                    <a:pt x="461" y="853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297" y="76"/>
                    <a:pt x="297" y="76"/>
                    <a:pt x="297" y="76"/>
                  </a:cubicBezTo>
                  <a:lnTo>
                    <a:pt x="1222" y="0"/>
                  </a:lnTo>
                  <a:close/>
                </a:path>
              </a:pathLst>
            </a:custGeom>
            <a:gradFill rotWithShape="1">
              <a:gsLst>
                <a:gs pos="0">
                  <a:srgbClr val="1976D2">
                    <a:satMod val="103000"/>
                    <a:lumMod val="102000"/>
                    <a:tint val="94000"/>
                  </a:srgbClr>
                </a:gs>
                <a:gs pos="50000">
                  <a:srgbClr val="1976D2">
                    <a:satMod val="110000"/>
                    <a:lumMod val="100000"/>
                    <a:shade val="100000"/>
                  </a:srgbClr>
                </a:gs>
                <a:gs pos="100000">
                  <a:srgbClr val="1976D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976D2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6172426" y="4136681"/>
              <a:ext cx="1236995" cy="1091842"/>
            </a:xfrm>
            <a:custGeom>
              <a:avLst/>
              <a:gdLst>
                <a:gd name="T0" fmla="*/ 261 w 611"/>
                <a:gd name="T1" fmla="*/ 3 h 568"/>
                <a:gd name="T2" fmla="*/ 185 w 611"/>
                <a:gd name="T3" fmla="*/ 24 h 568"/>
                <a:gd name="T4" fmla="*/ 112 w 611"/>
                <a:gd name="T5" fmla="*/ 67 h 568"/>
                <a:gd name="T6" fmla="*/ 51 w 611"/>
                <a:gd name="T7" fmla="*/ 125 h 568"/>
                <a:gd name="T8" fmla="*/ 12 w 611"/>
                <a:gd name="T9" fmla="*/ 192 h 568"/>
                <a:gd name="T10" fmla="*/ 2 w 611"/>
                <a:gd name="T11" fmla="*/ 255 h 568"/>
                <a:gd name="T12" fmla="*/ 21 w 611"/>
                <a:gd name="T13" fmla="*/ 301 h 568"/>
                <a:gd name="T14" fmla="*/ 65 w 611"/>
                <a:gd name="T15" fmla="*/ 328 h 568"/>
                <a:gd name="T16" fmla="*/ 130 w 611"/>
                <a:gd name="T17" fmla="*/ 331 h 568"/>
                <a:gd name="T18" fmla="*/ 133 w 611"/>
                <a:gd name="T19" fmla="*/ 331 h 568"/>
                <a:gd name="T20" fmla="*/ 136 w 611"/>
                <a:gd name="T21" fmla="*/ 330 h 568"/>
                <a:gd name="T22" fmla="*/ 139 w 611"/>
                <a:gd name="T23" fmla="*/ 330 h 568"/>
                <a:gd name="T24" fmla="*/ 142 w 611"/>
                <a:gd name="T25" fmla="*/ 329 h 568"/>
                <a:gd name="T26" fmla="*/ 148 w 611"/>
                <a:gd name="T27" fmla="*/ 328 h 568"/>
                <a:gd name="T28" fmla="*/ 154 w 611"/>
                <a:gd name="T29" fmla="*/ 326 h 568"/>
                <a:gd name="T30" fmla="*/ 160 w 611"/>
                <a:gd name="T31" fmla="*/ 325 h 568"/>
                <a:gd name="T32" fmla="*/ 166 w 611"/>
                <a:gd name="T33" fmla="*/ 323 h 568"/>
                <a:gd name="T34" fmla="*/ 158 w 611"/>
                <a:gd name="T35" fmla="*/ 344 h 568"/>
                <a:gd name="T36" fmla="*/ 67 w 611"/>
                <a:gd name="T37" fmla="*/ 568 h 568"/>
                <a:gd name="T38" fmla="*/ 452 w 611"/>
                <a:gd name="T39" fmla="*/ 506 h 568"/>
                <a:gd name="T40" fmla="*/ 611 w 611"/>
                <a:gd name="T41" fmla="*/ 151 h 568"/>
                <a:gd name="T42" fmla="*/ 375 w 611"/>
                <a:gd name="T43" fmla="*/ 180 h 568"/>
                <a:gd name="T44" fmla="*/ 352 w 611"/>
                <a:gd name="T45" fmla="*/ 183 h 568"/>
                <a:gd name="T46" fmla="*/ 355 w 611"/>
                <a:gd name="T47" fmla="*/ 178 h 568"/>
                <a:gd name="T48" fmla="*/ 359 w 611"/>
                <a:gd name="T49" fmla="*/ 173 h 568"/>
                <a:gd name="T50" fmla="*/ 362 w 611"/>
                <a:gd name="T51" fmla="*/ 167 h 568"/>
                <a:gd name="T52" fmla="*/ 364 w 611"/>
                <a:gd name="T53" fmla="*/ 162 h 568"/>
                <a:gd name="T54" fmla="*/ 366 w 611"/>
                <a:gd name="T55" fmla="*/ 158 h 568"/>
                <a:gd name="T56" fmla="*/ 368 w 611"/>
                <a:gd name="T57" fmla="*/ 155 h 568"/>
                <a:gd name="T58" fmla="*/ 369 w 611"/>
                <a:gd name="T59" fmla="*/ 152 h 568"/>
                <a:gd name="T60" fmla="*/ 370 w 611"/>
                <a:gd name="T61" fmla="*/ 149 h 568"/>
                <a:gd name="T62" fmla="*/ 383 w 611"/>
                <a:gd name="T63" fmla="*/ 87 h 568"/>
                <a:gd name="T64" fmla="*/ 368 w 611"/>
                <a:gd name="T65" fmla="*/ 39 h 568"/>
                <a:gd name="T66" fmla="*/ 326 w 611"/>
                <a:gd name="T67" fmla="*/ 9 h 568"/>
                <a:gd name="T68" fmla="*/ 261 w 611"/>
                <a:gd name="T69" fmla="*/ 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568">
                  <a:moveTo>
                    <a:pt x="261" y="3"/>
                  </a:moveTo>
                  <a:cubicBezTo>
                    <a:pt x="236" y="5"/>
                    <a:pt x="210" y="13"/>
                    <a:pt x="185" y="24"/>
                  </a:cubicBezTo>
                  <a:cubicBezTo>
                    <a:pt x="160" y="35"/>
                    <a:pt x="135" y="50"/>
                    <a:pt x="112" y="67"/>
                  </a:cubicBezTo>
                  <a:cubicBezTo>
                    <a:pt x="89" y="84"/>
                    <a:pt x="68" y="104"/>
                    <a:pt x="51" y="125"/>
                  </a:cubicBezTo>
                  <a:cubicBezTo>
                    <a:pt x="34" y="147"/>
                    <a:pt x="21" y="169"/>
                    <a:pt x="12" y="192"/>
                  </a:cubicBezTo>
                  <a:cubicBezTo>
                    <a:pt x="3" y="215"/>
                    <a:pt x="0" y="236"/>
                    <a:pt x="2" y="255"/>
                  </a:cubicBezTo>
                  <a:cubicBezTo>
                    <a:pt x="4" y="273"/>
                    <a:pt x="10" y="289"/>
                    <a:pt x="21" y="301"/>
                  </a:cubicBezTo>
                  <a:cubicBezTo>
                    <a:pt x="32" y="314"/>
                    <a:pt x="47" y="323"/>
                    <a:pt x="65" y="328"/>
                  </a:cubicBezTo>
                  <a:cubicBezTo>
                    <a:pt x="84" y="333"/>
                    <a:pt x="105" y="334"/>
                    <a:pt x="130" y="331"/>
                  </a:cubicBezTo>
                  <a:cubicBezTo>
                    <a:pt x="131" y="331"/>
                    <a:pt x="132" y="331"/>
                    <a:pt x="133" y="331"/>
                  </a:cubicBezTo>
                  <a:cubicBezTo>
                    <a:pt x="134" y="330"/>
                    <a:pt x="135" y="330"/>
                    <a:pt x="136" y="330"/>
                  </a:cubicBezTo>
                  <a:cubicBezTo>
                    <a:pt x="137" y="330"/>
                    <a:pt x="138" y="330"/>
                    <a:pt x="139" y="330"/>
                  </a:cubicBezTo>
                  <a:cubicBezTo>
                    <a:pt x="140" y="329"/>
                    <a:pt x="141" y="329"/>
                    <a:pt x="142" y="329"/>
                  </a:cubicBezTo>
                  <a:cubicBezTo>
                    <a:pt x="144" y="329"/>
                    <a:pt x="146" y="328"/>
                    <a:pt x="148" y="328"/>
                  </a:cubicBezTo>
                  <a:cubicBezTo>
                    <a:pt x="150" y="327"/>
                    <a:pt x="152" y="327"/>
                    <a:pt x="154" y="326"/>
                  </a:cubicBezTo>
                  <a:cubicBezTo>
                    <a:pt x="156" y="326"/>
                    <a:pt x="158" y="325"/>
                    <a:pt x="160" y="325"/>
                  </a:cubicBezTo>
                  <a:cubicBezTo>
                    <a:pt x="162" y="324"/>
                    <a:pt x="164" y="324"/>
                    <a:pt x="166" y="323"/>
                  </a:cubicBezTo>
                  <a:cubicBezTo>
                    <a:pt x="158" y="344"/>
                    <a:pt x="158" y="344"/>
                    <a:pt x="158" y="344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452" y="506"/>
                    <a:pt x="452" y="506"/>
                    <a:pt x="452" y="506"/>
                  </a:cubicBezTo>
                  <a:cubicBezTo>
                    <a:pt x="611" y="151"/>
                    <a:pt x="611" y="151"/>
                    <a:pt x="611" y="151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53" y="182"/>
                    <a:pt x="354" y="180"/>
                    <a:pt x="355" y="178"/>
                  </a:cubicBezTo>
                  <a:cubicBezTo>
                    <a:pt x="356" y="176"/>
                    <a:pt x="358" y="174"/>
                    <a:pt x="359" y="173"/>
                  </a:cubicBezTo>
                  <a:cubicBezTo>
                    <a:pt x="360" y="171"/>
                    <a:pt x="361" y="169"/>
                    <a:pt x="362" y="167"/>
                  </a:cubicBezTo>
                  <a:cubicBezTo>
                    <a:pt x="363" y="165"/>
                    <a:pt x="364" y="163"/>
                    <a:pt x="364" y="162"/>
                  </a:cubicBezTo>
                  <a:cubicBezTo>
                    <a:pt x="365" y="160"/>
                    <a:pt x="366" y="159"/>
                    <a:pt x="366" y="158"/>
                  </a:cubicBezTo>
                  <a:cubicBezTo>
                    <a:pt x="367" y="157"/>
                    <a:pt x="367" y="156"/>
                    <a:pt x="368" y="155"/>
                  </a:cubicBezTo>
                  <a:cubicBezTo>
                    <a:pt x="368" y="154"/>
                    <a:pt x="369" y="153"/>
                    <a:pt x="369" y="152"/>
                  </a:cubicBezTo>
                  <a:cubicBezTo>
                    <a:pt x="369" y="151"/>
                    <a:pt x="370" y="150"/>
                    <a:pt x="370" y="149"/>
                  </a:cubicBezTo>
                  <a:cubicBezTo>
                    <a:pt x="380" y="126"/>
                    <a:pt x="384" y="105"/>
                    <a:pt x="383" y="87"/>
                  </a:cubicBezTo>
                  <a:cubicBezTo>
                    <a:pt x="383" y="68"/>
                    <a:pt x="377" y="52"/>
                    <a:pt x="368" y="39"/>
                  </a:cubicBezTo>
                  <a:cubicBezTo>
                    <a:pt x="358" y="25"/>
                    <a:pt x="344" y="15"/>
                    <a:pt x="326" y="9"/>
                  </a:cubicBezTo>
                  <a:cubicBezTo>
                    <a:pt x="308" y="2"/>
                    <a:pt x="286" y="0"/>
                    <a:pt x="261" y="3"/>
                  </a:cubicBezTo>
                  <a:close/>
                </a:path>
              </a:pathLst>
            </a:custGeom>
            <a:gradFill>
              <a:gsLst>
                <a:gs pos="51000">
                  <a:srgbClr val="1565C0">
                    <a:lumMod val="40000"/>
                    <a:lumOff val="60000"/>
                  </a:srgbClr>
                </a:gs>
                <a:gs pos="0">
                  <a:srgbClr val="1565C0">
                    <a:lumMod val="20000"/>
                    <a:lumOff val="80000"/>
                  </a:srgbClr>
                </a:gs>
                <a:gs pos="100000">
                  <a:srgbClr val="1565C0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6188678" y="4155366"/>
              <a:ext cx="1194222" cy="1052036"/>
            </a:xfrm>
            <a:custGeom>
              <a:avLst/>
              <a:gdLst>
                <a:gd name="T0" fmla="*/ 172 w 590"/>
                <a:gd name="T1" fmla="*/ 301 h 547"/>
                <a:gd name="T2" fmla="*/ 156 w 590"/>
                <a:gd name="T3" fmla="*/ 305 h 547"/>
                <a:gd name="T4" fmla="*/ 150 w 590"/>
                <a:gd name="T5" fmla="*/ 307 h 547"/>
                <a:gd name="T6" fmla="*/ 144 w 590"/>
                <a:gd name="T7" fmla="*/ 308 h 547"/>
                <a:gd name="T8" fmla="*/ 138 w 590"/>
                <a:gd name="T9" fmla="*/ 310 h 547"/>
                <a:gd name="T10" fmla="*/ 132 w 590"/>
                <a:gd name="T11" fmla="*/ 311 h 547"/>
                <a:gd name="T12" fmla="*/ 123 w 590"/>
                <a:gd name="T13" fmla="*/ 313 h 547"/>
                <a:gd name="T14" fmla="*/ 121 w 590"/>
                <a:gd name="T15" fmla="*/ 313 h 547"/>
                <a:gd name="T16" fmla="*/ 95 w 590"/>
                <a:gd name="T17" fmla="*/ 315 h 547"/>
                <a:gd name="T18" fmla="*/ 60 w 590"/>
                <a:gd name="T19" fmla="*/ 310 h 547"/>
                <a:gd name="T20" fmla="*/ 19 w 590"/>
                <a:gd name="T21" fmla="*/ 286 h 547"/>
                <a:gd name="T22" fmla="*/ 2 w 590"/>
                <a:gd name="T23" fmla="*/ 244 h 547"/>
                <a:gd name="T24" fmla="*/ 11 w 590"/>
                <a:gd name="T25" fmla="*/ 185 h 547"/>
                <a:gd name="T26" fmla="*/ 50 w 590"/>
                <a:gd name="T27" fmla="*/ 120 h 547"/>
                <a:gd name="T28" fmla="*/ 109 w 590"/>
                <a:gd name="T29" fmla="*/ 63 h 547"/>
                <a:gd name="T30" fmla="*/ 180 w 590"/>
                <a:gd name="T31" fmla="*/ 21 h 547"/>
                <a:gd name="T32" fmla="*/ 254 w 590"/>
                <a:gd name="T33" fmla="*/ 1 h 547"/>
                <a:gd name="T34" fmla="*/ 273 w 590"/>
                <a:gd name="T35" fmla="*/ 0 h 547"/>
                <a:gd name="T36" fmla="*/ 315 w 590"/>
                <a:gd name="T37" fmla="*/ 6 h 547"/>
                <a:gd name="T38" fmla="*/ 353 w 590"/>
                <a:gd name="T39" fmla="*/ 33 h 547"/>
                <a:gd name="T40" fmla="*/ 367 w 590"/>
                <a:gd name="T41" fmla="*/ 77 h 547"/>
                <a:gd name="T42" fmla="*/ 355 w 590"/>
                <a:gd name="T43" fmla="*/ 135 h 547"/>
                <a:gd name="T44" fmla="*/ 354 w 590"/>
                <a:gd name="T45" fmla="*/ 139 h 547"/>
                <a:gd name="T46" fmla="*/ 351 w 590"/>
                <a:gd name="T47" fmla="*/ 145 h 547"/>
                <a:gd name="T48" fmla="*/ 349 w 590"/>
                <a:gd name="T49" fmla="*/ 148 h 547"/>
                <a:gd name="T50" fmla="*/ 346 w 590"/>
                <a:gd name="T51" fmla="*/ 153 h 547"/>
                <a:gd name="T52" fmla="*/ 344 w 590"/>
                <a:gd name="T53" fmla="*/ 158 h 547"/>
                <a:gd name="T54" fmla="*/ 341 w 590"/>
                <a:gd name="T55" fmla="*/ 162 h 547"/>
                <a:gd name="T56" fmla="*/ 340 w 590"/>
                <a:gd name="T57" fmla="*/ 164 h 547"/>
                <a:gd name="T58" fmla="*/ 337 w 590"/>
                <a:gd name="T59" fmla="*/ 169 h 547"/>
                <a:gd name="T60" fmla="*/ 328 w 590"/>
                <a:gd name="T61" fmla="*/ 184 h 547"/>
                <a:gd name="T62" fmla="*/ 590 w 590"/>
                <a:gd name="T63" fmla="*/ 151 h 547"/>
                <a:gd name="T64" fmla="*/ 438 w 590"/>
                <a:gd name="T65" fmla="*/ 489 h 547"/>
                <a:gd name="T66" fmla="*/ 72 w 590"/>
                <a:gd name="T67" fmla="*/ 547 h 547"/>
                <a:gd name="T68" fmla="*/ 172 w 590"/>
                <a:gd name="T69" fmla="*/ 30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7">
                  <a:moveTo>
                    <a:pt x="172" y="301"/>
                  </a:moveTo>
                  <a:cubicBezTo>
                    <a:pt x="156" y="305"/>
                    <a:pt x="156" y="305"/>
                    <a:pt x="156" y="305"/>
                  </a:cubicBezTo>
                  <a:cubicBezTo>
                    <a:pt x="154" y="306"/>
                    <a:pt x="152" y="306"/>
                    <a:pt x="150" y="307"/>
                  </a:cubicBezTo>
                  <a:cubicBezTo>
                    <a:pt x="148" y="307"/>
                    <a:pt x="146" y="308"/>
                    <a:pt x="144" y="308"/>
                  </a:cubicBezTo>
                  <a:cubicBezTo>
                    <a:pt x="138" y="310"/>
                    <a:pt x="138" y="310"/>
                    <a:pt x="138" y="310"/>
                  </a:cubicBezTo>
                  <a:cubicBezTo>
                    <a:pt x="136" y="310"/>
                    <a:pt x="134" y="311"/>
                    <a:pt x="132" y="311"/>
                  </a:cubicBezTo>
                  <a:cubicBezTo>
                    <a:pt x="132" y="311"/>
                    <a:pt x="124" y="312"/>
                    <a:pt x="123" y="313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12" y="314"/>
                    <a:pt x="103" y="315"/>
                    <a:pt x="95" y="315"/>
                  </a:cubicBezTo>
                  <a:cubicBezTo>
                    <a:pt x="82" y="315"/>
                    <a:pt x="70" y="313"/>
                    <a:pt x="60" y="310"/>
                  </a:cubicBezTo>
                  <a:cubicBezTo>
                    <a:pt x="43" y="305"/>
                    <a:pt x="29" y="297"/>
                    <a:pt x="19" y="286"/>
                  </a:cubicBezTo>
                  <a:cubicBezTo>
                    <a:pt x="9" y="275"/>
                    <a:pt x="4" y="260"/>
                    <a:pt x="2" y="244"/>
                  </a:cubicBezTo>
                  <a:cubicBezTo>
                    <a:pt x="0" y="226"/>
                    <a:pt x="3" y="206"/>
                    <a:pt x="11" y="185"/>
                  </a:cubicBezTo>
                  <a:cubicBezTo>
                    <a:pt x="20" y="163"/>
                    <a:pt x="33" y="142"/>
                    <a:pt x="50" y="120"/>
                  </a:cubicBezTo>
                  <a:cubicBezTo>
                    <a:pt x="66" y="100"/>
                    <a:pt x="86" y="80"/>
                    <a:pt x="109" y="63"/>
                  </a:cubicBezTo>
                  <a:cubicBezTo>
                    <a:pt x="131" y="46"/>
                    <a:pt x="155" y="32"/>
                    <a:pt x="180" y="21"/>
                  </a:cubicBezTo>
                  <a:cubicBezTo>
                    <a:pt x="206" y="10"/>
                    <a:pt x="231" y="3"/>
                    <a:pt x="254" y="1"/>
                  </a:cubicBezTo>
                  <a:cubicBezTo>
                    <a:pt x="261" y="0"/>
                    <a:pt x="267" y="0"/>
                    <a:pt x="273" y="0"/>
                  </a:cubicBezTo>
                  <a:cubicBezTo>
                    <a:pt x="289" y="0"/>
                    <a:pt x="303" y="2"/>
                    <a:pt x="315" y="6"/>
                  </a:cubicBezTo>
                  <a:cubicBezTo>
                    <a:pt x="331" y="12"/>
                    <a:pt x="344" y="21"/>
                    <a:pt x="353" y="33"/>
                  </a:cubicBezTo>
                  <a:cubicBezTo>
                    <a:pt x="362" y="45"/>
                    <a:pt x="367" y="60"/>
                    <a:pt x="367" y="77"/>
                  </a:cubicBezTo>
                  <a:cubicBezTo>
                    <a:pt x="368" y="95"/>
                    <a:pt x="364" y="115"/>
                    <a:pt x="355" y="135"/>
                  </a:cubicBezTo>
                  <a:cubicBezTo>
                    <a:pt x="355" y="136"/>
                    <a:pt x="354" y="139"/>
                    <a:pt x="354" y="139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9" y="148"/>
                    <a:pt x="349" y="148"/>
                    <a:pt x="349" y="148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6" y="155"/>
                    <a:pt x="345" y="157"/>
                    <a:pt x="344" y="158"/>
                  </a:cubicBezTo>
                  <a:cubicBezTo>
                    <a:pt x="343" y="160"/>
                    <a:pt x="342" y="161"/>
                    <a:pt x="341" y="162"/>
                  </a:cubicBezTo>
                  <a:cubicBezTo>
                    <a:pt x="340" y="164"/>
                    <a:pt x="340" y="164"/>
                    <a:pt x="340" y="164"/>
                  </a:cubicBezTo>
                  <a:cubicBezTo>
                    <a:pt x="339" y="165"/>
                    <a:pt x="338" y="167"/>
                    <a:pt x="337" y="169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438" y="489"/>
                    <a:pt x="438" y="489"/>
                    <a:pt x="438" y="489"/>
                  </a:cubicBezTo>
                  <a:cubicBezTo>
                    <a:pt x="72" y="547"/>
                    <a:pt x="72" y="547"/>
                    <a:pt x="72" y="547"/>
                  </a:cubicBezTo>
                  <a:lnTo>
                    <a:pt x="172" y="301"/>
                  </a:lnTo>
                  <a:close/>
                </a:path>
              </a:pathLst>
            </a:custGeom>
            <a:gradFill rotWithShape="1">
              <a:gsLst>
                <a:gs pos="0">
                  <a:srgbClr val="1565C0">
                    <a:satMod val="103000"/>
                    <a:lumMod val="102000"/>
                    <a:tint val="94000"/>
                  </a:srgbClr>
                </a:gs>
                <a:gs pos="50000">
                  <a:srgbClr val="1565C0">
                    <a:satMod val="110000"/>
                    <a:lumMod val="100000"/>
                    <a:shade val="100000"/>
                  </a:srgbClr>
                </a:gs>
                <a:gs pos="100000">
                  <a:srgbClr val="1565C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1565C0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4832962" y="2241392"/>
              <a:ext cx="2844405" cy="2895333"/>
            </a:xfrm>
            <a:custGeom>
              <a:avLst/>
              <a:gdLst>
                <a:gd name="T0" fmla="*/ 3318 w 3325"/>
                <a:gd name="T1" fmla="*/ 1363 h 3564"/>
                <a:gd name="T2" fmla="*/ 1141 w 3325"/>
                <a:gd name="T3" fmla="*/ 1541 h 3564"/>
                <a:gd name="T4" fmla="*/ 15 w 3325"/>
                <a:gd name="T5" fmla="*/ 0 h 3564"/>
                <a:gd name="T6" fmla="*/ 3 w 3325"/>
                <a:gd name="T7" fmla="*/ 0 h 3564"/>
                <a:gd name="T8" fmla="*/ 0 w 3325"/>
                <a:gd name="T9" fmla="*/ 12 h 3564"/>
                <a:gd name="T10" fmla="*/ 1127 w 3325"/>
                <a:gd name="T11" fmla="*/ 1550 h 3564"/>
                <a:gd name="T12" fmla="*/ 426 w 3325"/>
                <a:gd name="T13" fmla="*/ 3555 h 3564"/>
                <a:gd name="T14" fmla="*/ 434 w 3325"/>
                <a:gd name="T15" fmla="*/ 3564 h 3564"/>
                <a:gd name="T16" fmla="*/ 443 w 3325"/>
                <a:gd name="T17" fmla="*/ 3564 h 3564"/>
                <a:gd name="T18" fmla="*/ 1143 w 3325"/>
                <a:gd name="T19" fmla="*/ 1557 h 3564"/>
                <a:gd name="T20" fmla="*/ 3321 w 3325"/>
                <a:gd name="T21" fmla="*/ 1380 h 3564"/>
                <a:gd name="T22" fmla="*/ 3325 w 3325"/>
                <a:gd name="T23" fmla="*/ 1370 h 3564"/>
                <a:gd name="T24" fmla="*/ 3318 w 3325"/>
                <a:gd name="T25" fmla="*/ 1363 h 3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5" h="3564">
                  <a:moveTo>
                    <a:pt x="3318" y="1363"/>
                  </a:moveTo>
                  <a:lnTo>
                    <a:pt x="1141" y="154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27" y="1550"/>
                  </a:lnTo>
                  <a:lnTo>
                    <a:pt x="426" y="3555"/>
                  </a:lnTo>
                  <a:lnTo>
                    <a:pt x="434" y="3564"/>
                  </a:lnTo>
                  <a:lnTo>
                    <a:pt x="443" y="3564"/>
                  </a:lnTo>
                  <a:lnTo>
                    <a:pt x="1143" y="1557"/>
                  </a:lnTo>
                  <a:lnTo>
                    <a:pt x="3321" y="1380"/>
                  </a:lnTo>
                  <a:lnTo>
                    <a:pt x="3325" y="1370"/>
                  </a:lnTo>
                  <a:lnTo>
                    <a:pt x="3318" y="136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40"/>
          <p:cNvGrpSpPr/>
          <p:nvPr/>
        </p:nvGrpSpPr>
        <p:grpSpPr>
          <a:xfrm rot="1763613">
            <a:off x="2174780" y="3592026"/>
            <a:ext cx="1014606" cy="950521"/>
            <a:chOff x="2235200" y="3500587"/>
            <a:chExt cx="2372426" cy="409412"/>
          </a:xfrm>
        </p:grpSpPr>
        <p:cxnSp>
          <p:nvCxnSpPr>
            <p:cNvPr id="103" name="Straight Connector 41"/>
            <p:cNvCxnSpPr/>
            <p:nvPr/>
          </p:nvCxnSpPr>
          <p:spPr>
            <a:xfrm flipH="1">
              <a:off x="3886154" y="3500587"/>
              <a:ext cx="721472" cy="409412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04" name="Straight Connector 42"/>
            <p:cNvCxnSpPr/>
            <p:nvPr/>
          </p:nvCxnSpPr>
          <p:spPr>
            <a:xfrm flipH="1">
              <a:off x="2235200" y="3909998"/>
              <a:ext cx="1650955" cy="0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  <a:tailEnd type="oval"/>
            </a:ln>
            <a:effectLst/>
          </p:spPr>
        </p:cxnSp>
      </p:grpSp>
      <p:grpSp>
        <p:nvGrpSpPr>
          <p:cNvPr id="105" name="Group 43"/>
          <p:cNvGrpSpPr/>
          <p:nvPr/>
        </p:nvGrpSpPr>
        <p:grpSpPr>
          <a:xfrm rot="20693778" flipH="1">
            <a:off x="5434321" y="2360650"/>
            <a:ext cx="1444275" cy="137977"/>
            <a:chOff x="1399125" y="2481978"/>
            <a:chExt cx="3117869" cy="313657"/>
          </a:xfrm>
        </p:grpSpPr>
        <p:cxnSp>
          <p:nvCxnSpPr>
            <p:cNvPr id="106" name="Straight Connector 44"/>
            <p:cNvCxnSpPr/>
            <p:nvPr/>
          </p:nvCxnSpPr>
          <p:spPr>
            <a:xfrm flipH="1" flipV="1">
              <a:off x="3555062" y="2481981"/>
              <a:ext cx="961932" cy="313654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07" name="Straight Connector 45"/>
            <p:cNvCxnSpPr/>
            <p:nvPr/>
          </p:nvCxnSpPr>
          <p:spPr>
            <a:xfrm flipH="1">
              <a:off x="1399125" y="2481978"/>
              <a:ext cx="2155938" cy="0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  <a:tailEnd type="oval"/>
            </a:ln>
            <a:effectLst/>
          </p:spPr>
        </p:cxnSp>
      </p:grpSp>
      <p:grpSp>
        <p:nvGrpSpPr>
          <p:cNvPr id="108" name="Group 46"/>
          <p:cNvGrpSpPr/>
          <p:nvPr/>
        </p:nvGrpSpPr>
        <p:grpSpPr>
          <a:xfrm rot="20151984" flipH="1">
            <a:off x="5689903" y="4287951"/>
            <a:ext cx="1220803" cy="861363"/>
            <a:chOff x="2235200" y="3500587"/>
            <a:chExt cx="2372426" cy="409412"/>
          </a:xfrm>
        </p:grpSpPr>
        <p:cxnSp>
          <p:nvCxnSpPr>
            <p:cNvPr id="109" name="Straight Connector 47"/>
            <p:cNvCxnSpPr/>
            <p:nvPr/>
          </p:nvCxnSpPr>
          <p:spPr>
            <a:xfrm flipH="1">
              <a:off x="3886154" y="3500587"/>
              <a:ext cx="721472" cy="409412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10" name="Straight Connector 48"/>
            <p:cNvCxnSpPr/>
            <p:nvPr/>
          </p:nvCxnSpPr>
          <p:spPr>
            <a:xfrm flipH="1">
              <a:off x="2235200" y="3909998"/>
              <a:ext cx="1650955" cy="0"/>
            </a:xfrm>
            <a:prstGeom prst="line">
              <a:avLst/>
            </a:prstGeom>
            <a:noFill/>
            <a:ln w="6350" cap="flat" cmpd="sng" algn="ctr">
              <a:solidFill>
                <a:srgbClr val="656D78">
                  <a:lumMod val="20000"/>
                  <a:lumOff val="80000"/>
                </a:srgbClr>
              </a:solidFill>
              <a:prstDash val="solid"/>
              <a:miter lim="800000"/>
              <a:tailEnd type="oval"/>
            </a:ln>
            <a:effectLst/>
          </p:spPr>
        </p:cxnSp>
      </p:grpSp>
      <p:sp>
        <p:nvSpPr>
          <p:cNvPr id="115" name="Rectangle 53"/>
          <p:cNvSpPr/>
          <p:nvPr/>
        </p:nvSpPr>
        <p:spPr>
          <a:xfrm>
            <a:off x="6835674" y="1769414"/>
            <a:ext cx="1644129" cy="28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Что означает</a:t>
            </a:r>
          </a:p>
        </p:txBody>
      </p:sp>
      <p:sp>
        <p:nvSpPr>
          <p:cNvPr id="118" name="Rectangle 56"/>
          <p:cNvSpPr/>
          <p:nvPr/>
        </p:nvSpPr>
        <p:spPr>
          <a:xfrm>
            <a:off x="113869" y="3534710"/>
            <a:ext cx="190022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Степень ограничения трудоспособности</a:t>
            </a:r>
          </a:p>
        </p:txBody>
      </p:sp>
      <p:sp>
        <p:nvSpPr>
          <p:cNvPr id="121" name="Rectangle 59"/>
          <p:cNvSpPr/>
          <p:nvPr/>
        </p:nvSpPr>
        <p:spPr>
          <a:xfrm>
            <a:off x="7249370" y="4508936"/>
            <a:ext cx="207301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Что указать в трудовом договоре</a:t>
            </a:r>
          </a:p>
        </p:txBody>
      </p:sp>
      <p:sp>
        <p:nvSpPr>
          <p:cNvPr id="123" name="Rectangle 56"/>
          <p:cNvSpPr/>
          <p:nvPr/>
        </p:nvSpPr>
        <p:spPr>
          <a:xfrm>
            <a:off x="94135" y="4379676"/>
            <a:ext cx="1900223" cy="28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Третья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Rectangle 56"/>
          <p:cNvSpPr/>
          <p:nvPr/>
        </p:nvSpPr>
        <p:spPr>
          <a:xfrm>
            <a:off x="6563052" y="2359271"/>
            <a:ext cx="4070564" cy="71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Работник способен выполнять работу с помощью других людей, или трудовая деятельность ему полностью противопоказана</a:t>
            </a:r>
          </a:p>
        </p:txBody>
      </p:sp>
      <p:sp>
        <p:nvSpPr>
          <p:cNvPr id="125" name="Rectangle 56"/>
          <p:cNvSpPr/>
          <p:nvPr/>
        </p:nvSpPr>
        <p:spPr>
          <a:xfrm>
            <a:off x="5640345" y="5362927"/>
            <a:ext cx="45776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Если работа не противопоказана полностью, то укажите, что организуете ее на дому. Работник будет выполнять обязанности с помощью своих родственников. Если он будет работать на территории работодателя, то укажите какую помощь он будет получать  от других лиц на рабочем месте </a:t>
            </a:r>
          </a:p>
        </p:txBody>
      </p:sp>
    </p:spTree>
    <p:extLst>
      <p:ext uri="{BB962C8B-B14F-4D97-AF65-F5344CB8AC3E}">
        <p14:creationId xmlns:p14="http://schemas.microsoft.com/office/powerpoint/2010/main" val="15621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-278674" y="581324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5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Трудовая деятельность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1208691" y="2190237"/>
            <a:ext cx="8831058" cy="4084493"/>
            <a:chOff x="636589" y="1562519"/>
            <a:chExt cx="7897525" cy="3407026"/>
          </a:xfrm>
        </p:grpSpPr>
        <p:cxnSp>
          <p:nvCxnSpPr>
            <p:cNvPr id="8" name="Straight Connector 6"/>
            <p:cNvCxnSpPr/>
            <p:nvPr/>
          </p:nvCxnSpPr>
          <p:spPr>
            <a:xfrm>
              <a:off x="636589" y="3028950"/>
              <a:ext cx="3465576" cy="0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218341" y="1597249"/>
              <a:ext cx="3189242" cy="449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Степень ограничения </a:t>
              </a:r>
              <a:r>
                <a:rPr lang="ru-RU" sz="1600" b="1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способности </a:t>
              </a: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к трудовой деятельности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2285" y="2234709"/>
              <a:ext cx="2859880" cy="129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ru-RU" sz="1200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Первая</a:t>
              </a:r>
              <a:endParaRPr lang="en-US" sz="1200" dirty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44759" y="3269322"/>
              <a:ext cx="2859880" cy="299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Изменения в стандартном трудовом договоре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44759" y="3762015"/>
              <a:ext cx="2859880" cy="1207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Установить режим работы с уменьшением объема, напряженности или тяжести труда. </a:t>
              </a:r>
            </a:p>
            <a:p>
              <a:pPr>
                <a:lnSpc>
                  <a:spcPct val="115000"/>
                </a:lnSpc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Указывать, насколько именно уменьшили объем работы, не обязательно</a:t>
              </a:r>
              <a:endParaRPr lang="ru-RU" sz="1200" dirty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34600" y="1597249"/>
              <a:ext cx="3467259" cy="1497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smtClean="0">
                  <a:solidFill>
                    <a:schemeClr val="tx2"/>
                  </a:solidFill>
                  <a:latin typeface="Lato" panose="020F0502020204030203" pitchFamily="34" charset="0"/>
                  <a:ea typeface="Roboto" panose="02000000000000000000" pitchFamily="2" charset="0"/>
                </a:rPr>
                <a:t> </a:t>
              </a: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Рабочее место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6857" y="2235041"/>
              <a:ext cx="3467257" cy="3385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500"/>
                </a:spcAft>
              </a:pPr>
              <a:r>
                <a:rPr lang="ru-RU" sz="12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Обычное рабочее место с облегченными условиями труда</a:t>
              </a:r>
            </a:p>
          </p:txBody>
        </p:sp>
        <p:cxnSp>
          <p:nvCxnSpPr>
            <p:cNvPr id="40" name="Straight Connector 85"/>
            <p:cNvCxnSpPr/>
            <p:nvPr/>
          </p:nvCxnSpPr>
          <p:spPr>
            <a:xfrm>
              <a:off x="5068538" y="3028950"/>
              <a:ext cx="3465576" cy="0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6"/>
            <p:cNvCxnSpPr/>
            <p:nvPr/>
          </p:nvCxnSpPr>
          <p:spPr>
            <a:xfrm>
              <a:off x="4569620" y="3328988"/>
              <a:ext cx="0" cy="1185862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8"/>
            <p:cNvCxnSpPr/>
            <p:nvPr/>
          </p:nvCxnSpPr>
          <p:spPr>
            <a:xfrm>
              <a:off x="4569620" y="1562519"/>
              <a:ext cx="0" cy="1185862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126571" y="4759608"/>
            <a:ext cx="4213265" cy="1466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1200" dirty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rPr>
              <a:t>Проблем с трудоустройством и адаптацией на рабочем месте людей с первой степенью ограничения трудоспособности не возникает. </a:t>
            </a:r>
            <a:endParaRPr lang="ru-RU" sz="1200" dirty="0" smtClean="0">
              <a:solidFill>
                <a:schemeClr val="tx2"/>
              </a:solidFill>
              <a:latin typeface="Century Gothic" panose="020B0502020202020204" pitchFamily="34" charset="0"/>
              <a:ea typeface="Roboto light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rPr>
              <a:t>Ее </a:t>
            </a:r>
            <a:r>
              <a:rPr lang="ru-RU" sz="1200" dirty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rPr>
              <a:t>устанавливают людям с самыми простыми формами инвалидности, которым на рабочем месте ничего или почти ничего не требуется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26571" y="4207860"/>
            <a:ext cx="36966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Практика</a:t>
            </a:r>
          </a:p>
        </p:txBody>
      </p:sp>
      <p:sp>
        <p:nvSpPr>
          <p:cNvPr id="79" name="Freeform 75"/>
          <p:cNvSpPr>
            <a:spLocks noChangeArrowheads="1"/>
          </p:cNvSpPr>
          <p:nvPr/>
        </p:nvSpPr>
        <p:spPr bwMode="auto">
          <a:xfrm>
            <a:off x="10522837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 76"/>
          <p:cNvSpPr>
            <a:spLocks noChangeArrowheads="1"/>
          </p:cNvSpPr>
          <p:nvPr/>
        </p:nvSpPr>
        <p:spPr bwMode="auto">
          <a:xfrm>
            <a:off x="10700838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1" name="Freeform 77"/>
          <p:cNvSpPr>
            <a:spLocks noChangeArrowheads="1"/>
          </p:cNvSpPr>
          <p:nvPr/>
        </p:nvSpPr>
        <p:spPr bwMode="auto">
          <a:xfrm>
            <a:off x="10878839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Freeform 79"/>
          <p:cNvSpPr>
            <a:spLocks noChangeArrowheads="1"/>
          </p:cNvSpPr>
          <p:nvPr/>
        </p:nvSpPr>
        <p:spPr bwMode="auto">
          <a:xfrm>
            <a:off x="11056840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Freeform 81"/>
          <p:cNvSpPr>
            <a:spLocks noChangeArrowheads="1"/>
          </p:cNvSpPr>
          <p:nvPr/>
        </p:nvSpPr>
        <p:spPr bwMode="auto">
          <a:xfrm>
            <a:off x="11234841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" name="Freeform 82"/>
          <p:cNvSpPr>
            <a:spLocks noChangeArrowheads="1"/>
          </p:cNvSpPr>
          <p:nvPr/>
        </p:nvSpPr>
        <p:spPr bwMode="auto">
          <a:xfrm>
            <a:off x="11412842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5" name="Freeform 83"/>
          <p:cNvSpPr>
            <a:spLocks noChangeArrowheads="1"/>
          </p:cNvSpPr>
          <p:nvPr/>
        </p:nvSpPr>
        <p:spPr bwMode="auto">
          <a:xfrm>
            <a:off x="11590843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6" name="Freeform 87"/>
          <p:cNvSpPr>
            <a:spLocks noChangeArrowheads="1"/>
          </p:cNvSpPr>
          <p:nvPr/>
        </p:nvSpPr>
        <p:spPr bwMode="auto">
          <a:xfrm>
            <a:off x="11768844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FB5F1D-8C4F-3B4A-A6AD-F82F8DBF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534" y="-242738"/>
            <a:ext cx="212090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EA7419-D70F-8D4B-AF37-EF24B5924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630" y="-951062"/>
            <a:ext cx="2120900" cy="1676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DF248C-FE5E-A543-BD23-33484CB3D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4478" y="389771"/>
            <a:ext cx="6420140" cy="9779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FCECA84-8D84-EF45-8D90-8ED5E8E73C88}"/>
              </a:ext>
            </a:extLst>
          </p:cNvPr>
          <p:cNvSpPr txBox="1">
            <a:spLocks/>
          </p:cNvSpPr>
          <p:nvPr/>
        </p:nvSpPr>
        <p:spPr>
          <a:xfrm>
            <a:off x="-278674" y="581324"/>
            <a:ext cx="5704114" cy="63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5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Трудовая деятельность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1208691" y="2190237"/>
            <a:ext cx="8831058" cy="4084493"/>
            <a:chOff x="636589" y="1562519"/>
            <a:chExt cx="7897525" cy="3407026"/>
          </a:xfrm>
        </p:grpSpPr>
        <p:cxnSp>
          <p:nvCxnSpPr>
            <p:cNvPr id="8" name="Straight Connector 6"/>
            <p:cNvCxnSpPr/>
            <p:nvPr/>
          </p:nvCxnSpPr>
          <p:spPr>
            <a:xfrm>
              <a:off x="636589" y="3028950"/>
              <a:ext cx="3465576" cy="0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218341" y="1597249"/>
              <a:ext cx="3189242" cy="449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Степень ограничения </a:t>
              </a:r>
              <a:r>
                <a:rPr lang="ru-RU" sz="1600" b="1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способности </a:t>
              </a: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к трудовой деятельности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2285" y="2234709"/>
              <a:ext cx="2859880" cy="1318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ru-RU" sz="12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Вторая</a:t>
              </a:r>
              <a:endParaRPr lang="en-US" sz="1200" dirty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44759" y="3269322"/>
              <a:ext cx="2859880" cy="299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Изменения в стандартном трудовом договоре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44759" y="3762015"/>
              <a:ext cx="2859880" cy="1207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500"/>
                </a:spcAft>
              </a:pPr>
              <a:r>
                <a:rPr lang="ru-RU" sz="12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Заменить слова обеспечить «обычные условия труда» на «специальные условия труда». </a:t>
              </a:r>
              <a:endParaRPr lang="ru-RU" sz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  <a:p>
              <a:pPr>
                <a:lnSpc>
                  <a:spcPct val="115000"/>
                </a:lnSpc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Обозначить </a:t>
              </a:r>
              <a:r>
                <a:rPr lang="ru-RU" sz="12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какие специальные условия были созданы для конкретного работника с инвалидностью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34600" y="1597249"/>
              <a:ext cx="3467259" cy="1497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smtClean="0">
                  <a:solidFill>
                    <a:schemeClr val="tx2"/>
                  </a:solidFill>
                  <a:latin typeface="Lato" panose="020F0502020204030203" pitchFamily="34" charset="0"/>
                  <a:ea typeface="Roboto" panose="02000000000000000000" pitchFamily="2" charset="0"/>
                </a:rPr>
                <a:t> </a:t>
              </a:r>
              <a:r>
                <a:rPr lang="ru-RU" sz="1600" b="1" dirty="0">
                  <a:solidFill>
                    <a:schemeClr val="tx2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Рабочее место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6857" y="2235041"/>
              <a:ext cx="3467257" cy="6761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500"/>
                </a:spcAft>
              </a:pPr>
              <a:r>
                <a:rPr lang="ru-RU" sz="12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Обычное рабочее место со специальными условиями труда</a:t>
              </a:r>
            </a:p>
            <a:p>
              <a:pPr>
                <a:lnSpc>
                  <a:spcPct val="115000"/>
                </a:lnSpc>
                <a:spcAft>
                  <a:spcPts val="1500"/>
                </a:spcAft>
              </a:pPr>
              <a:r>
                <a:rPr lang="ru-RU" sz="12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Специальное рабочее место</a:t>
              </a:r>
            </a:p>
          </p:txBody>
        </p:sp>
        <p:cxnSp>
          <p:nvCxnSpPr>
            <p:cNvPr id="40" name="Straight Connector 85"/>
            <p:cNvCxnSpPr/>
            <p:nvPr/>
          </p:nvCxnSpPr>
          <p:spPr>
            <a:xfrm>
              <a:off x="5068538" y="3028950"/>
              <a:ext cx="3465576" cy="0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6"/>
            <p:cNvCxnSpPr/>
            <p:nvPr/>
          </p:nvCxnSpPr>
          <p:spPr>
            <a:xfrm>
              <a:off x="4569620" y="3328988"/>
              <a:ext cx="0" cy="1185862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8"/>
            <p:cNvCxnSpPr/>
            <p:nvPr/>
          </p:nvCxnSpPr>
          <p:spPr>
            <a:xfrm>
              <a:off x="4569620" y="1562519"/>
              <a:ext cx="0" cy="1185862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126571" y="4759608"/>
            <a:ext cx="4396266" cy="1911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1200" dirty="0">
                <a:solidFill>
                  <a:schemeClr val="tx2"/>
                </a:solidFill>
                <a:latin typeface="Century Gothic" panose="020B0502020202020204" pitchFamily="34" charset="0"/>
                <a:ea typeface="Roboto light" panose="02000000000000000000" pitchFamily="2" charset="0"/>
              </a:rPr>
              <a:t>Требование создания специальных условий труда во многом является формальным. Документы человека с инвалидностью не дадут четкого понимания, какие именно условия труда нужно создать в конкретном случае. Существующие нормативные акты дают общие рекомендации для всех людей с инвалидностью в целом. Это приводит  к избыточными требованиям, которые сложно создать даже в рамках специализированных предприятий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26571" y="4207860"/>
            <a:ext cx="36966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Практика</a:t>
            </a:r>
            <a:endParaRPr lang="ru-RU" sz="1600" b="1" dirty="0">
              <a:solidFill>
                <a:schemeClr val="tx2"/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27" name="Freeform 75"/>
          <p:cNvSpPr>
            <a:spLocks noChangeArrowheads="1"/>
          </p:cNvSpPr>
          <p:nvPr/>
        </p:nvSpPr>
        <p:spPr bwMode="auto">
          <a:xfrm>
            <a:off x="10522837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76"/>
          <p:cNvSpPr>
            <a:spLocks noChangeArrowheads="1"/>
          </p:cNvSpPr>
          <p:nvPr/>
        </p:nvSpPr>
        <p:spPr bwMode="auto">
          <a:xfrm>
            <a:off x="10700838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77"/>
          <p:cNvSpPr>
            <a:spLocks noChangeArrowheads="1"/>
          </p:cNvSpPr>
          <p:nvPr/>
        </p:nvSpPr>
        <p:spPr bwMode="auto">
          <a:xfrm>
            <a:off x="10878839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 79"/>
          <p:cNvSpPr>
            <a:spLocks noChangeArrowheads="1"/>
          </p:cNvSpPr>
          <p:nvPr/>
        </p:nvSpPr>
        <p:spPr bwMode="auto">
          <a:xfrm>
            <a:off x="11056840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81"/>
          <p:cNvSpPr>
            <a:spLocks noChangeArrowheads="1"/>
          </p:cNvSpPr>
          <p:nvPr/>
        </p:nvSpPr>
        <p:spPr bwMode="auto">
          <a:xfrm>
            <a:off x="11234841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Freeform 82"/>
          <p:cNvSpPr>
            <a:spLocks noChangeArrowheads="1"/>
          </p:cNvSpPr>
          <p:nvPr/>
        </p:nvSpPr>
        <p:spPr bwMode="auto">
          <a:xfrm>
            <a:off x="11412842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Freeform 83"/>
          <p:cNvSpPr>
            <a:spLocks noChangeArrowheads="1"/>
          </p:cNvSpPr>
          <p:nvPr/>
        </p:nvSpPr>
        <p:spPr bwMode="auto">
          <a:xfrm>
            <a:off x="11590843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reeform 87"/>
          <p:cNvSpPr>
            <a:spLocks noChangeArrowheads="1"/>
          </p:cNvSpPr>
          <p:nvPr/>
        </p:nvSpPr>
        <p:spPr bwMode="auto">
          <a:xfrm>
            <a:off x="11768844" y="6372436"/>
            <a:ext cx="147257" cy="371254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7478</TotalTime>
  <Words>1601</Words>
  <Application>Microsoft Office PowerPoint</Application>
  <PresentationFormat>Широкоэкранный</PresentationFormat>
  <Paragraphs>193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Brownhill Script</vt:lpstr>
      <vt:lpstr>Calibri</vt:lpstr>
      <vt:lpstr>Calibri Light</vt:lpstr>
      <vt:lpstr>Century Gothic</vt:lpstr>
      <vt:lpstr>Lato</vt:lpstr>
      <vt:lpstr>Roboto</vt:lpstr>
      <vt:lpstr>Roboto light</vt:lpstr>
      <vt:lpstr>华文细黑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Вдовина Ольга Владимировна</cp:lastModifiedBy>
  <cp:revision>222</cp:revision>
  <cp:lastPrinted>2020-01-20T21:01:58Z</cp:lastPrinted>
  <dcterms:created xsi:type="dcterms:W3CDTF">2020-01-11T16:37:24Z</dcterms:created>
  <dcterms:modified xsi:type="dcterms:W3CDTF">2020-09-17T11:03:59Z</dcterms:modified>
</cp:coreProperties>
</file>